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9" r:id="rId4"/>
    <p:sldId id="258" r:id="rId5"/>
    <p:sldId id="263" r:id="rId6"/>
    <p:sldId id="261" r:id="rId7"/>
    <p:sldId id="262" r:id="rId8"/>
    <p:sldId id="260"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723" r:id="rId22"/>
    <p:sldId id="724" r:id="rId23"/>
    <p:sldId id="725" r:id="rId24"/>
    <p:sldId id="726" r:id="rId2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7"/>
    <p:restoredTop sz="76582"/>
  </p:normalViewPr>
  <p:slideViewPr>
    <p:cSldViewPr>
      <p:cViewPr varScale="1">
        <p:scale>
          <a:sx n="59" d="100"/>
          <a:sy n="59" d="100"/>
        </p:scale>
        <p:origin x="2064"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C13706A-D52F-D046-8CAC-C6EFC13998C8}" type="datetimeFigureOut">
              <a:rPr lang="en-US" smtClean="0"/>
              <a:t>6/11/20</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B3E4F49-C5D3-764C-B165-7CE11A20F1BE}" type="slidenum">
              <a:rPr lang="en-US" smtClean="0"/>
              <a:t>‹#›</a:t>
            </a:fld>
            <a:endParaRPr lang="en-US"/>
          </a:p>
        </p:txBody>
      </p:sp>
    </p:spTree>
    <p:extLst>
      <p:ext uri="{BB962C8B-B14F-4D97-AF65-F5344CB8AC3E}">
        <p14:creationId xmlns:p14="http://schemas.microsoft.com/office/powerpoint/2010/main" val="232592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This</a:t>
            </a:r>
            <a:r>
              <a:rPr lang="en-US" baseline="0" dirty="0"/>
              <a:t> is a data density map of nodes in OSM - Open Street Map (which we will get to later).  What this image tells us is that many of the world’s vulnerable communities are NOT on any map. This is a problem for organizations in the humanitarian relief and disaster response space. </a:t>
            </a:r>
            <a:endParaRPr lang="en-US" dirty="0"/>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1</a:t>
            </a:fld>
            <a:endParaRPr lang="en-US"/>
          </a:p>
        </p:txBody>
      </p:sp>
    </p:spTree>
    <p:extLst>
      <p:ext uri="{BB962C8B-B14F-4D97-AF65-F5344CB8AC3E}">
        <p14:creationId xmlns:p14="http://schemas.microsoft.com/office/powerpoint/2010/main" val="1768823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welcome to the club! </a:t>
            </a:r>
            <a:r>
              <a:rPr lang="en-US" b="1" dirty="0">
                <a:solidFill>
                  <a:srgbClr val="FF0000"/>
                </a:solidFill>
              </a:rPr>
              <a:t>We’ve had about 104,000 volunteers for the program at this point putting 46 million buildings on the map!</a:t>
            </a:r>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10</a:t>
            </a:fld>
            <a:endParaRPr lang="en-US"/>
          </a:p>
        </p:txBody>
      </p:sp>
    </p:spTree>
    <p:extLst>
      <p:ext uri="{BB962C8B-B14F-4D97-AF65-F5344CB8AC3E}">
        <p14:creationId xmlns:p14="http://schemas.microsoft.com/office/powerpoint/2010/main" val="2956148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Onto</a:t>
            </a:r>
            <a:r>
              <a:rPr lang="en-US" baseline="0" dirty="0"/>
              <a:t> Step 2! After creating a base map, community members or those with local knowledge fill in the map. Local communities decide what is important for them and mapping begins. </a:t>
            </a:r>
            <a:r>
              <a:rPr lang="en-US" dirty="0"/>
              <a:t>We organize</a:t>
            </a:r>
            <a:r>
              <a:rPr lang="en-US" baseline="0" dirty="0"/>
              <a:t> our work by gridding out a community and assigning squares.  This set up is quite similar to what you’ll be doing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mapping a community we are talking about 3 ideas: Accessible, Respectful, and Comprehensive.  Accessible maps are those that the community can update and grow with.  When something lives in a government ministers file cabinet, or is a PDF, we can’t update it with the community.  Respectful mappings comes in not just in how neatly we trace features in a community, but in naming conventions as well.  As communities change and honor different administrations or local heroes for example, accessible maps can be updated quickly to reflect these new naming conventions.  Last, but not least, comprehensive maps.  When a community leader can see the full picture, they can make more informed decisions.  Mappers can contribute on their own, and projects might span multiple mapathons, so it’s common for squares to have features in them already.  When this happens, please check over your square and make sure nothing is missed before marking as finished.  On the flip side, it’s important to know where people aren’t!  We often need information for remote areas, so if your square is sparsely populated, please give it a good look over and then mark ask finished.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Top Image: </a:t>
            </a:r>
            <a:r>
              <a:rPr lang="en-US" baseline="0" dirty="0" err="1"/>
              <a:t>FieldPapers</a:t>
            </a:r>
            <a:r>
              <a:rPr lang="en-US" baseline="0" dirty="0"/>
              <a:t> for Hoi An, Vietnam.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Right Image: Mappers head out to find their square.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Bottom Image: Mappers ask a community member for more information. </a:t>
            </a:r>
            <a:endParaRPr lang="en-US" dirty="0"/>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11</a:t>
            </a:fld>
            <a:endParaRPr lang="en-US"/>
          </a:p>
        </p:txBody>
      </p:sp>
    </p:spTree>
    <p:extLst>
      <p:ext uri="{BB962C8B-B14F-4D97-AF65-F5344CB8AC3E}">
        <p14:creationId xmlns:p14="http://schemas.microsoft.com/office/powerpoint/2010/main" val="1504778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Mappers collect their data differently depending on the needs and capacity of the community.  We mostly use mobile phones (on the left, at a mapping training w/ the Jamaican Red Cross) to paper resources (on the right, in Vietnam). </a:t>
            </a:r>
            <a:endParaRPr lang="en-US" dirty="0"/>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12</a:t>
            </a:fld>
            <a:endParaRPr lang="en-US"/>
          </a:p>
        </p:txBody>
      </p:sp>
    </p:spTree>
    <p:extLst>
      <p:ext uri="{BB962C8B-B14F-4D97-AF65-F5344CB8AC3E}">
        <p14:creationId xmlns:p14="http://schemas.microsoft.com/office/powerpoint/2010/main" val="326065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slide can be used for train-the-trainers or when you want to dive a bit deeper into what successful remote-mapping looks like.  Note that the original mapper has made a couple of mistakes, but that overall it’s very neat and comprehensive.  Make sure to point out the even shapes that were traced.</a:t>
            </a:r>
          </a:p>
        </p:txBody>
      </p:sp>
      <p:sp>
        <p:nvSpPr>
          <p:cNvPr id="4" name="Slide Number Placeholder 3"/>
          <p:cNvSpPr>
            <a:spLocks noGrp="1"/>
          </p:cNvSpPr>
          <p:nvPr>
            <p:ph type="sldNum" sz="quarter" idx="5"/>
          </p:nvPr>
        </p:nvSpPr>
        <p:spPr/>
        <p:txBody>
          <a:bodyPr/>
          <a:lstStyle/>
          <a:p>
            <a:fld id="{CB3E4F49-C5D3-764C-B165-7CE11A20F1BE}" type="slidenum">
              <a:rPr lang="en-US" smtClean="0"/>
              <a:t>13</a:t>
            </a:fld>
            <a:endParaRPr lang="en-US"/>
          </a:p>
        </p:txBody>
      </p:sp>
    </p:spTree>
    <p:extLst>
      <p:ext uri="{BB962C8B-B14F-4D97-AF65-F5344CB8AC3E}">
        <p14:creationId xmlns:p14="http://schemas.microsoft.com/office/powerpoint/2010/main" val="71456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step 3: Using the data! </a:t>
            </a:r>
          </a:p>
          <a:p>
            <a:endParaRPr lang="en-US" dirty="0"/>
          </a:p>
          <a:p>
            <a:r>
              <a:rPr lang="en-US" sz="1200" b="0" i="0" kern="1200" dirty="0">
                <a:solidFill>
                  <a:schemeClr val="tx1"/>
                </a:solidFill>
                <a:effectLst/>
                <a:latin typeface="+mn-lt"/>
                <a:ea typeface="+mn-ea"/>
                <a:cs typeface="+mn-cs"/>
              </a:rPr>
              <a:t>Launched in February 2001, the Measles Initiative is a long-term commitment to prevent deaths by vaccinating children in partnership with local ministries of health, the United Nations Foundation, WHO, and UNICEF.  One in every 500 people around the world is either a Red Cross staffer or volunteer, that means one thing we do better than most any other organization is social mobilization.  Here in Zambia, a trusted Red Cross volunteer Anton collects local children who need to be vaccinated.  He picks them up w/ his bike, takes them to the clinic, and returns them to their parents.  When we have maps to guide volunteers like Anton, we can make sure no children are missed.</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2017, we added 1 million buildings to help prepare for a Measles vaccine campaign in Malawi.  </a:t>
            </a:r>
            <a:r>
              <a:rPr lang="en-US" sz="1200" kern="1200" baseline="0" dirty="0">
                <a:solidFill>
                  <a:schemeClr val="tx1"/>
                </a:solidFill>
                <a:effectLst/>
                <a:latin typeface="+mn-lt"/>
                <a:ea typeface="+mn-ea"/>
                <a:cs typeface="+mn-cs"/>
              </a:rPr>
              <a:t>Because measles vaccination rates need to hit 95% for herd immunity to protect the most vulnerable, mappers all over the world prepared this data to assist with the vaccination of 8 million children in only one week! </a:t>
            </a:r>
          </a:p>
          <a:p>
            <a:endParaRPr lang="en-US" sz="1200" b="0" kern="1200" baseline="0" dirty="0">
              <a:solidFill>
                <a:srgbClr val="FF0000"/>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rgbClr val="FF0000"/>
                </a:solidFill>
                <a:effectLst/>
                <a:latin typeface="+mn-lt"/>
                <a:ea typeface="+mn-ea"/>
                <a:cs typeface="+mn-cs"/>
              </a:rPr>
              <a:t>Most recently we worked with the Measles and Rubella Initiative (MRI) team in Kenya to help plan out their M&amp;E. </a:t>
            </a:r>
            <a:r>
              <a:rPr lang="en-US" sz="1200" b="0" i="0" kern="1200" dirty="0">
                <a:solidFill>
                  <a:schemeClr val="tx1"/>
                </a:solidFill>
                <a:effectLst/>
                <a:latin typeface="+mn-lt"/>
                <a:ea typeface="+mn-ea"/>
                <a:cs typeface="+mn-cs"/>
              </a:rPr>
              <a:t>MM data was used to better understand population distribution to improve routine immunization in 5 Point Plan.</a:t>
            </a:r>
            <a:endParaRPr lang="en-US" b="0" dirty="0"/>
          </a:p>
        </p:txBody>
      </p:sp>
      <p:sp>
        <p:nvSpPr>
          <p:cNvPr id="4" name="Slide Number Placeholder 3"/>
          <p:cNvSpPr>
            <a:spLocks noGrp="1"/>
          </p:cNvSpPr>
          <p:nvPr>
            <p:ph type="sldNum" sz="quarter" idx="5"/>
          </p:nvPr>
        </p:nvSpPr>
        <p:spPr/>
        <p:txBody>
          <a:bodyPr/>
          <a:lstStyle/>
          <a:p>
            <a:fld id="{CB3E4F49-C5D3-764C-B165-7CE11A20F1BE}" type="slidenum">
              <a:rPr lang="en-US" smtClean="0"/>
              <a:t>14</a:t>
            </a:fld>
            <a:endParaRPr lang="en-US"/>
          </a:p>
        </p:txBody>
      </p:sp>
    </p:spTree>
    <p:extLst>
      <p:ext uri="{BB962C8B-B14F-4D97-AF65-F5344CB8AC3E}">
        <p14:creationId xmlns:p14="http://schemas.microsoft.com/office/powerpoint/2010/main" val="3325578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work here in the US!  Another great example of our maps in action was our work in Puerto Rico following Hurricane Maria in 2017.  Over 6,000 people helped us produce the most comprehensive maps of the island in the 3 weeks after landfall.  In addition to supporting navigation needs, we partnered with our Restoring Family Links program, and were able to compare these maps to places with no connectivity and set up charging and </a:t>
            </a:r>
            <a:r>
              <a:rPr lang="en-US" dirty="0" err="1"/>
              <a:t>wifi</a:t>
            </a:r>
            <a:r>
              <a:rPr lang="en-US" dirty="0"/>
              <a:t> stations for people use to contact their loved ones.</a:t>
            </a:r>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15</a:t>
            </a:fld>
            <a:endParaRPr lang="en-US"/>
          </a:p>
        </p:txBody>
      </p:sp>
    </p:spTree>
    <p:extLst>
      <p:ext uri="{BB962C8B-B14F-4D97-AF65-F5344CB8AC3E}">
        <p14:creationId xmlns:p14="http://schemas.microsoft.com/office/powerpoint/2010/main" val="573433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Often when pandemics occur, contract tracing is an important step in stopping it’s spread.  The largest Ebola outbreak lasted from 2014-2016.  One of the reasons it lasted so long was the inability to contract trace most patients who arrived at MSF clinics.  Only about 2 out of ever 10 were able to be traced.  What we noticed is that many of these people came from areas in the border regions.  So after the outbreak we set out to map and name these communities.  We had originally thought we’d visit 5,000 some communities, but it ends up there were 7,000+!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what people call the place where they live is a key building block towards understanding a community.  This concept, documenting communities before an epidemic strikes, is the core of our work with the CP3 program.  CP3 – the Community Epidemic and Pandemic Preparedness Program, is organized by the IFRC and we’ve spent the last 2 years working directly with 8 National Societies to build out their maps and assist with data gathering.  When we know where what a community calls themselves, where hospitals are, or the fastest way to get from Town A to B we are better prepared for whatever comes our way.</a:t>
            </a:r>
            <a:endParaRPr lang="en-US" b="1"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16</a:t>
            </a:fld>
            <a:endParaRPr lang="en-US"/>
          </a:p>
        </p:txBody>
      </p:sp>
    </p:spTree>
    <p:extLst>
      <p:ext uri="{BB962C8B-B14F-4D97-AF65-F5344CB8AC3E}">
        <p14:creationId xmlns:p14="http://schemas.microsoft.com/office/powerpoint/2010/main" val="1350135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forward, we are very excited about the work we’ve been doing with drones.  In the past we’ve used drone imagery to document the new community of </a:t>
            </a:r>
            <a:r>
              <a:rPr lang="en-US" dirty="0" err="1"/>
              <a:t>Cannan</a:t>
            </a:r>
            <a:r>
              <a:rPr lang="en-US" dirty="0"/>
              <a:t>, Haiti and the recovery efforts in Tacloban following Typhoon Haiyan in the Philippines.  In these images, we are flying drone imagery and will use the maps produced to keep track of shelters built with Red Cross support.   You’ll see those are the ones with red roofs.  This data isn’t just used once.  Everything we process is shared back with the community and the wider world using </a:t>
            </a:r>
            <a:r>
              <a:rPr lang="en-US" dirty="0" err="1"/>
              <a:t>OpenDroneMap</a:t>
            </a:r>
            <a:r>
              <a:rPr lang="en-US" dirty="0"/>
              <a:t>.  You’ll see the next step for this data in the image on the right.  This turned into a map that now hangs outside of Town Hall and is used to verify evacuation routes, respond to disasters and ensure that every household is cared for in case of an emergency. </a:t>
            </a:r>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17</a:t>
            </a:fld>
            <a:endParaRPr lang="en-US"/>
          </a:p>
        </p:txBody>
      </p:sp>
    </p:spTree>
    <p:extLst>
      <p:ext uri="{BB962C8B-B14F-4D97-AF65-F5344CB8AC3E}">
        <p14:creationId xmlns:p14="http://schemas.microsoft.com/office/powerpoint/2010/main" val="3511628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partnership first</a:t>
            </a:r>
            <a:r>
              <a:rPr lang="en-US" baseline="0" dirty="0"/>
              <a:t> formed, our goal was to map the communities of 20 million people.  We reached that in about 18 months!  </a:t>
            </a:r>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18</a:t>
            </a:fld>
            <a:endParaRPr lang="en-US"/>
          </a:p>
        </p:txBody>
      </p:sp>
    </p:spTree>
    <p:extLst>
      <p:ext uri="{BB962C8B-B14F-4D97-AF65-F5344CB8AC3E}">
        <p14:creationId xmlns:p14="http://schemas.microsoft.com/office/powerpoint/2010/main" val="211029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solidFill>
                  <a:srgbClr val="FF0000"/>
                </a:solidFill>
              </a:rPr>
              <a:t>Our next goal was to map 200 million people.  We hit that in Nov 2019, a year early! That’s thanks to mappers like you.  </a:t>
            </a:r>
            <a:endParaRPr lang="en-US" b="1"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19</a:t>
            </a:fld>
            <a:endParaRPr lang="en-US"/>
          </a:p>
        </p:txBody>
      </p:sp>
    </p:spTree>
    <p:extLst>
      <p:ext uri="{BB962C8B-B14F-4D97-AF65-F5344CB8AC3E}">
        <p14:creationId xmlns:p14="http://schemas.microsoft.com/office/powerpoint/2010/main" val="426975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a:t>
            </a:r>
            <a:r>
              <a:rPr lang="en-US" baseline="0" dirty="0"/>
              <a:t> we don’t know where people live, where they shop, where they cross borders, we can not help them as effectively as possible, let alone plan preventative programming. So in 2014 we formed the Missing Maps partnership to address these gaps.</a:t>
            </a:r>
            <a:endParaRPr lang="en-US" dirty="0"/>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2</a:t>
            </a:fld>
            <a:endParaRPr lang="en-US"/>
          </a:p>
        </p:txBody>
      </p:sp>
    </p:spTree>
    <p:extLst>
      <p:ext uri="{BB962C8B-B14F-4D97-AF65-F5344CB8AC3E}">
        <p14:creationId xmlns:p14="http://schemas.microsoft.com/office/powerpoint/2010/main" val="2610090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forward,</a:t>
            </a:r>
            <a:r>
              <a:rPr lang="en-US" b="1" baseline="0" dirty="0">
                <a:solidFill>
                  <a:srgbClr val="FF0000"/>
                </a:solidFill>
              </a:rPr>
              <a:t> our big goal is to validate all that data, continue to support communities as they keep that data up to date and of course, keep mapping! </a:t>
            </a:r>
          </a:p>
          <a:p>
            <a:endParaRPr lang="en-US" b="1" baseline="0" dirty="0">
              <a:solidFill>
                <a:srgbClr val="FF0000"/>
              </a:solidFill>
            </a:endParaRPr>
          </a:p>
          <a:p>
            <a:r>
              <a:rPr lang="en-US" b="1" baseline="0" dirty="0">
                <a:solidFill>
                  <a:srgbClr val="FF0000"/>
                </a:solidFill>
              </a:rPr>
              <a:t>AI (artificial intelligence) and ML (machine learning) are both new technologies that will help us with this process.  </a:t>
            </a:r>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20</a:t>
            </a:fld>
            <a:endParaRPr lang="en-US"/>
          </a:p>
        </p:txBody>
      </p:sp>
    </p:spTree>
    <p:extLst>
      <p:ext uri="{BB962C8B-B14F-4D97-AF65-F5344CB8AC3E}">
        <p14:creationId xmlns:p14="http://schemas.microsoft.com/office/powerpoint/2010/main" val="897526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10"/>
          </p:nvPr>
        </p:nvSpPr>
        <p:spPr/>
        <p:txBody>
          <a:bodyPr/>
          <a:lstStyle/>
          <a:p>
            <a:pPr>
              <a:defRPr/>
            </a:pPr>
            <a:fld id="{CACD7774-F418-4D88-8DA4-0FF6D3E46FFE}" type="slidenum">
              <a:rPr lang="en-US" smtClean="0">
                <a:solidFill>
                  <a:prstClr val="black"/>
                </a:solidFill>
              </a:rPr>
              <a:pPr>
                <a:defRPr/>
              </a:pPr>
              <a:t>21</a:t>
            </a:fld>
            <a:endParaRPr lang="en-US">
              <a:solidFill>
                <a:prstClr val="black"/>
              </a:solidFill>
            </a:endParaRPr>
          </a:p>
        </p:txBody>
      </p:sp>
    </p:spTree>
    <p:extLst>
      <p:ext uri="{BB962C8B-B14F-4D97-AF65-F5344CB8AC3E}">
        <p14:creationId xmlns:p14="http://schemas.microsoft.com/office/powerpoint/2010/main" val="3000010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mj-lt"/>
              <a:buNone/>
            </a:pPr>
            <a:endParaRPr lang="en-US" b="1" dirty="0"/>
          </a:p>
        </p:txBody>
      </p:sp>
      <p:sp>
        <p:nvSpPr>
          <p:cNvPr id="4" name="Slide Number Placeholder 3"/>
          <p:cNvSpPr>
            <a:spLocks noGrp="1"/>
          </p:cNvSpPr>
          <p:nvPr>
            <p:ph type="sldNum" sz="quarter" idx="10"/>
          </p:nvPr>
        </p:nvSpPr>
        <p:spPr/>
        <p:txBody>
          <a:bodyPr/>
          <a:lstStyle/>
          <a:p>
            <a:pPr>
              <a:defRPr/>
            </a:pPr>
            <a:fld id="{CACD7774-F418-4D88-8DA4-0FF6D3E46FFE}"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392443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mn-lt"/>
                <a:ea typeface="+mn-ea"/>
                <a:cs typeface="+mn-cs"/>
              </a:rPr>
              <a:t>Staying engaged with your American Red Cross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Donate</a:t>
            </a:r>
          </a:p>
          <a:p>
            <a:r>
              <a:rPr lang="en-US" sz="1200" kern="1200" dirty="0">
                <a:solidFill>
                  <a:schemeClr val="tx1"/>
                </a:solidFill>
                <a:effectLst/>
                <a:latin typeface="+mn-lt"/>
                <a:ea typeface="+mn-ea"/>
                <a:cs typeface="+mn-cs"/>
              </a:rPr>
              <a:t>With a single donation, you can make a difference in your neighborhood and in communities around the world. The Red Cross is not a government agency; we need financial support to do our work. We rely on the generosity and willingness of businesses and individuals to help others in need and take great pride that 91 cents of every dollar we raise is invested in humanitarian services. To help, donate through the Microsoft Give Campaign and make every dollar go twice as far with Microsoft’s matching gift program.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Take a Class</a:t>
            </a:r>
          </a:p>
          <a:p>
            <a:r>
              <a:rPr lang="en-US" sz="1200" kern="1200" dirty="0">
                <a:solidFill>
                  <a:schemeClr val="tx1"/>
                </a:solidFill>
                <a:effectLst/>
                <a:latin typeface="+mn-lt"/>
                <a:ea typeface="+mn-ea"/>
                <a:cs typeface="+mn-cs"/>
              </a:rPr>
              <a:t>Take a class and know exactly what to do in an emergency. Red Cross classes help to save lives and empower people to respond to life-threatening emergencies – from drowning to heart attacks. Millions of people each year gain lifesaving skills – including first aid, CPR and the use of defibrillators – through their local Red Cross chapters. To find out more, visit redcross.org and click on “Training &amp; Certification” on the top of the page.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Give Blood</a:t>
            </a:r>
          </a:p>
          <a:p>
            <a:r>
              <a:rPr lang="en-US" sz="1200" kern="1200" dirty="0">
                <a:solidFill>
                  <a:schemeClr val="tx1"/>
                </a:solidFill>
                <a:effectLst/>
                <a:latin typeface="+mn-lt"/>
                <a:ea typeface="+mn-ea"/>
                <a:cs typeface="+mn-cs"/>
              </a:rPr>
              <a:t>Every two seconds, someone in the US needs blood for medical emergencies or lifesaving treatment of chronic illnesses. More than 38,000 blood donations are needed daily and just one pint of blood can save as many as three lives. If you are interested in giving blood or hosting a blood drive, please visit redcrossblood.org.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Volunteer</a:t>
            </a:r>
          </a:p>
          <a:p>
            <a:r>
              <a:rPr lang="en-US" sz="1200" kern="1200" dirty="0">
                <a:solidFill>
                  <a:schemeClr val="tx1"/>
                </a:solidFill>
                <a:effectLst/>
                <a:latin typeface="+mn-lt"/>
                <a:ea typeface="+mn-ea"/>
                <a:cs typeface="+mn-cs"/>
              </a:rPr>
              <a:t>Make an impact in someone’s life. Nearly 500,000 people give their time to make their neighbors safer by volunteering through the Red Cross. We train volunteers and empower communities with the skills they need to help themselves. Red Cross chapters nationwide need trained volunteers who can be mobilized when disaster strikes. Visit </a:t>
            </a:r>
            <a:r>
              <a:rPr lang="en-US" sz="1200" kern="1200" dirty="0" err="1">
                <a:solidFill>
                  <a:schemeClr val="tx1"/>
                </a:solidFill>
                <a:effectLst/>
                <a:latin typeface="+mn-lt"/>
                <a:ea typeface="+mn-ea"/>
                <a:cs typeface="+mn-cs"/>
              </a:rPr>
              <a:t>redcross.org</a:t>
            </a:r>
            <a:r>
              <a:rPr lang="en-US" sz="1200" kern="1200" dirty="0">
                <a:solidFill>
                  <a:schemeClr val="tx1"/>
                </a:solidFill>
                <a:effectLst/>
                <a:latin typeface="+mn-lt"/>
                <a:ea typeface="+mn-ea"/>
                <a:cs typeface="+mn-cs"/>
              </a:rPr>
              <a:t>/volunteer to find volunteer opportunities in your area. </a:t>
            </a:r>
          </a:p>
          <a:p>
            <a:pPr marL="0" indent="0">
              <a:buFont typeface="+mj-lt"/>
              <a:buNone/>
            </a:pPr>
            <a:endParaRPr lang="en-US" b="1" dirty="0"/>
          </a:p>
        </p:txBody>
      </p:sp>
      <p:sp>
        <p:nvSpPr>
          <p:cNvPr id="4" name="Slide Number Placeholder 3"/>
          <p:cNvSpPr>
            <a:spLocks noGrp="1"/>
          </p:cNvSpPr>
          <p:nvPr>
            <p:ph type="sldNum" sz="quarter" idx="10"/>
          </p:nvPr>
        </p:nvSpPr>
        <p:spPr/>
        <p:txBody>
          <a:bodyPr/>
          <a:lstStyle/>
          <a:p>
            <a:pPr>
              <a:defRPr/>
            </a:pPr>
            <a:fld id="{CACD7774-F418-4D88-8DA4-0FF6D3E46FFE}"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4181604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more, Keep in touch, and</a:t>
            </a:r>
            <a:r>
              <a:rPr lang="en-US" baseline="0" dirty="0"/>
              <a:t> share your contributions - </a:t>
            </a:r>
            <a:r>
              <a:rPr lang="en-US" dirty="0"/>
              <a:t>Thank</a:t>
            </a:r>
            <a:r>
              <a:rPr lang="en-US" baseline="0" dirty="0"/>
              <a:t> you!</a:t>
            </a:r>
            <a:endParaRPr lang="en-US" dirty="0"/>
          </a:p>
        </p:txBody>
      </p:sp>
      <p:sp>
        <p:nvSpPr>
          <p:cNvPr id="4" name="Slide Number Placeholder 3"/>
          <p:cNvSpPr>
            <a:spLocks noGrp="1"/>
          </p:cNvSpPr>
          <p:nvPr>
            <p:ph type="sldNum" sz="quarter" idx="10"/>
          </p:nvPr>
        </p:nvSpPr>
        <p:spPr/>
        <p:txBody>
          <a:bodyPr/>
          <a:lstStyle/>
          <a:p>
            <a:fld id="{AC45AE51-4F6C-FA46-BAB2-2ADA3EE75AE8}"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242050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project </a:t>
            </a:r>
            <a:r>
              <a:rPr lang="en-US" baseline="0" dirty="0"/>
              <a:t>aim was to strategically map the worlds vulnerable communities.  </a:t>
            </a:r>
            <a:r>
              <a:rPr lang="en-US" dirty="0"/>
              <a:t>Since it’s unprecedented founding, the Missing Maps</a:t>
            </a:r>
            <a:r>
              <a:rPr lang="en-US" baseline="0" dirty="0"/>
              <a:t> partnership has grown to include new partners like Map Action and the university focused Youth Mappers organization.  </a:t>
            </a:r>
            <a:r>
              <a:rPr lang="en-US" b="1" baseline="0" dirty="0">
                <a:solidFill>
                  <a:srgbClr val="FF0000"/>
                </a:solidFill>
              </a:rPr>
              <a:t>In 2020, our newest group, the German Red Cross will join.</a:t>
            </a:r>
            <a:endParaRPr lang="en-US" b="1"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3</a:t>
            </a:fld>
            <a:endParaRPr lang="en-US"/>
          </a:p>
        </p:txBody>
      </p:sp>
    </p:spTree>
    <p:extLst>
      <p:ext uri="{BB962C8B-B14F-4D97-AF65-F5344CB8AC3E}">
        <p14:creationId xmlns:p14="http://schemas.microsoft.com/office/powerpoint/2010/main" val="3984155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come a long way in the last 5 years!  As the program gained momentum, OSM and the Missing Maps workflow has become an industry standard across the Red Cross Movement.  After the Indonesia Earthquake in 2018, </a:t>
            </a:r>
            <a:r>
              <a:rPr lang="en-US" sz="1200" b="0" i="0" kern="1200" dirty="0">
                <a:solidFill>
                  <a:schemeClr val="tx1"/>
                </a:solidFill>
                <a:effectLst/>
                <a:latin typeface="+mn-lt"/>
                <a:ea typeface="+mn-ea"/>
                <a:cs typeface="+mn-cs"/>
              </a:rPr>
              <a:t>Hady </a:t>
            </a:r>
            <a:r>
              <a:rPr lang="en-US" sz="1200" b="0" i="0" kern="1200" dirty="0" err="1">
                <a:solidFill>
                  <a:schemeClr val="tx1"/>
                </a:solidFill>
                <a:effectLst/>
                <a:latin typeface="+mn-lt"/>
                <a:ea typeface="+mn-ea"/>
                <a:cs typeface="+mn-cs"/>
              </a:rPr>
              <a:t>Prasetyo</a:t>
            </a:r>
            <a:r>
              <a:rPr lang="en-US" sz="1200" b="0" i="0" kern="1200" dirty="0">
                <a:solidFill>
                  <a:schemeClr val="tx1"/>
                </a:solidFill>
                <a:effectLst/>
                <a:latin typeface="+mn-lt"/>
                <a:ea typeface="+mn-ea"/>
                <a:cs typeface="+mn-cs"/>
              </a:rPr>
              <a:t> created dozens of new maps to plot earthquake damage, affected households, and delivery of humanitarian aid in Lombok using this open-data. “Creating maps helps humanity” said Hady.</a:t>
            </a:r>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4</a:t>
            </a:fld>
            <a:endParaRPr lang="en-US"/>
          </a:p>
        </p:txBody>
      </p:sp>
    </p:spTree>
    <p:extLst>
      <p:ext uri="{BB962C8B-B14F-4D97-AF65-F5344CB8AC3E}">
        <p14:creationId xmlns:p14="http://schemas.microsoft.com/office/powerpoint/2010/main" val="133043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a:t>
            </a:r>
            <a:r>
              <a:rPr lang="en-US" baseline="0" dirty="0"/>
              <a:t> many of you are familiar with OSM? Basically it’s the Wikipedia of maps.  It is open source and editable by anyone.  OSM isn’t just a humanitarian tool, you might be using it in your daily life already!  If you’ve used </a:t>
            </a:r>
            <a:r>
              <a:rPr lang="en-US" baseline="0" dirty="0" err="1"/>
              <a:t>etsy</a:t>
            </a:r>
            <a:r>
              <a:rPr lang="en-US" baseline="0" dirty="0"/>
              <a:t>, Wikipedia, the weather channel, or watched the Patriot Act, you’ve used OSM data already!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OSM is 1 MILLION mappers strong, so keep in mind that whatever you map today (both at home and globally) will probably be used for multiple resources!  A great example of this is </a:t>
            </a:r>
            <a:r>
              <a:rPr lang="en-US" b="1" dirty="0" err="1">
                <a:solidFill>
                  <a:srgbClr val="FF0000"/>
                </a:solidFill>
              </a:rPr>
              <a:t>Map.me</a:t>
            </a:r>
            <a:r>
              <a:rPr lang="en-US" b="1" dirty="0">
                <a:solidFill>
                  <a:srgbClr val="FF0000"/>
                </a:solidFill>
              </a:rPr>
              <a:t>, a navigation app that many hikers use all over the world.  So please remember that while we have a validation component for Missing Maps, that data will be used for multiple other projects so mapping respectfully from the stat is key!</a:t>
            </a:r>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5</a:t>
            </a:fld>
            <a:endParaRPr lang="en-US"/>
          </a:p>
        </p:txBody>
      </p:sp>
    </p:spTree>
    <p:extLst>
      <p:ext uri="{BB962C8B-B14F-4D97-AF65-F5344CB8AC3E}">
        <p14:creationId xmlns:p14="http://schemas.microsoft.com/office/powerpoint/2010/main" val="3981307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are some of the communities we work with missing from the map?  Often, communities we set out to document are well established, but for profit-companies haven’t prioritized documenting them.  A community could also be documented, but using a proprietary system.  This makes it hard and expensive for decision makers to access data for their own communities.</a:t>
            </a:r>
          </a:p>
          <a:p>
            <a:endParaRPr lang="en-US" dirty="0"/>
          </a:p>
          <a:p>
            <a:r>
              <a:rPr lang="en-US" dirty="0"/>
              <a:t>Image: Before and after for </a:t>
            </a:r>
            <a:r>
              <a:rPr lang="en-US" dirty="0" err="1"/>
              <a:t>Gueckedou</a:t>
            </a:r>
            <a:r>
              <a:rPr lang="en-US" dirty="0"/>
              <a:t>, Guinea. The Red Cross had a mapping hub here as part of our post-Ebola recovery work in 2016.</a:t>
            </a:r>
          </a:p>
        </p:txBody>
      </p:sp>
      <p:sp>
        <p:nvSpPr>
          <p:cNvPr id="4" name="Slide Number Placeholder 3"/>
          <p:cNvSpPr>
            <a:spLocks noGrp="1"/>
          </p:cNvSpPr>
          <p:nvPr>
            <p:ph type="sldNum" sz="quarter" idx="5"/>
          </p:nvPr>
        </p:nvSpPr>
        <p:spPr/>
        <p:txBody>
          <a:bodyPr/>
          <a:lstStyle/>
          <a:p>
            <a:fld id="{CB3E4F49-C5D3-764C-B165-7CE11A20F1BE}" type="slidenum">
              <a:rPr lang="en-US" smtClean="0"/>
              <a:t>6</a:t>
            </a:fld>
            <a:endParaRPr lang="en-US"/>
          </a:p>
        </p:txBody>
      </p:sp>
    </p:spTree>
    <p:extLst>
      <p:ext uri="{BB962C8B-B14F-4D97-AF65-F5344CB8AC3E}">
        <p14:creationId xmlns:p14="http://schemas.microsoft.com/office/powerpoint/2010/main" val="55877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reason communities need documentation is because they are new or have experienced significant changes.  Since the Haiti earthquake in 2010, almost a quarter-million people have moved to the hillsides surrounding Port-au-Prince.  Here we can see one of those communities, </a:t>
            </a:r>
            <a:r>
              <a:rPr lang="en-US" dirty="0" err="1"/>
              <a:t>Cannan</a:t>
            </a:r>
            <a:r>
              <a:rPr lang="en-US" dirty="0"/>
              <a:t>.  </a:t>
            </a:r>
          </a:p>
        </p:txBody>
      </p:sp>
      <p:sp>
        <p:nvSpPr>
          <p:cNvPr id="4" name="Slide Number Placeholder 3"/>
          <p:cNvSpPr>
            <a:spLocks noGrp="1"/>
          </p:cNvSpPr>
          <p:nvPr>
            <p:ph type="sldNum" sz="quarter" idx="5"/>
          </p:nvPr>
        </p:nvSpPr>
        <p:spPr/>
        <p:txBody>
          <a:bodyPr/>
          <a:lstStyle/>
          <a:p>
            <a:fld id="{CB3E4F49-C5D3-764C-B165-7CE11A20F1BE}" type="slidenum">
              <a:rPr lang="en-US" smtClean="0"/>
              <a:t>7</a:t>
            </a:fld>
            <a:endParaRPr lang="en-US"/>
          </a:p>
        </p:txBody>
      </p:sp>
    </p:spTree>
    <p:extLst>
      <p:ext uri="{BB962C8B-B14F-4D97-AF65-F5344CB8AC3E}">
        <p14:creationId xmlns:p14="http://schemas.microsoft.com/office/powerpoint/2010/main" val="72747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Maps is a preparedness program.  We create data for communities to support specific projects and to meet future data-needs. This long-term data-readiness activity is ongoing and building out the map is a continuous process to address vulnerabilities in partnership with National Societies.  Mapping might take place over a couple months, or a couple years, and these needs and vulnerabilities will change with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mapping that is tied to projects, we have a three step process. Let’s take a closer look at each step…</a:t>
            </a:r>
            <a:endParaRPr lang="en-US" dirty="0"/>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8</a:t>
            </a:fld>
            <a:endParaRPr lang="en-US"/>
          </a:p>
        </p:txBody>
      </p:sp>
    </p:spTree>
    <p:extLst>
      <p:ext uri="{BB962C8B-B14F-4D97-AF65-F5344CB8AC3E}">
        <p14:creationId xmlns:p14="http://schemas.microsoft.com/office/powerpoint/2010/main" val="1644080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First, digital volunteers trace satellite imagery to create base map. </a:t>
            </a:r>
            <a:r>
              <a:rPr lang="en-US" dirty="0"/>
              <a:t>While</a:t>
            </a:r>
            <a:r>
              <a:rPr lang="en-US" baseline="0" dirty="0"/>
              <a:t> you can do this on your own, tracing also happens at events we call Mapathons. These events are happening all over the world – in public libraries, college campuses, and the workplace. The mapathons </a:t>
            </a:r>
            <a:r>
              <a:rPr lang="en-US" sz="1200" b="0" i="0" u="none" strike="noStrike" kern="1200" baseline="0" dirty="0">
                <a:solidFill>
                  <a:schemeClr val="tx1"/>
                </a:solidFill>
                <a:latin typeface="+mn-lt"/>
                <a:ea typeface="+mn-ea"/>
                <a:cs typeface="+mn-cs"/>
              </a:rPr>
              <a:t>result in the creation of, a basic, digital map.  We consider this the black and white phase of the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Image 1: Milan Red Cross </a:t>
            </a:r>
            <a:r>
              <a:rPr lang="en-US" sz="1200" b="0" i="0" u="none" strike="noStrike" kern="1200" baseline="0" dirty="0" err="1">
                <a:solidFill>
                  <a:schemeClr val="tx1"/>
                </a:solidFill>
                <a:latin typeface="+mn-lt"/>
                <a:ea typeface="+mn-ea"/>
                <a:cs typeface="+mn-cs"/>
              </a:rPr>
              <a:t>Geoweek</a:t>
            </a:r>
            <a:r>
              <a:rPr lang="en-US" sz="1200" b="0" i="0" u="none" strike="noStrike" kern="1200" baseline="0" dirty="0">
                <a:solidFill>
                  <a:schemeClr val="tx1"/>
                </a:solidFill>
                <a:latin typeface="+mn-lt"/>
                <a:ea typeface="+mn-ea"/>
                <a:cs typeface="+mn-cs"/>
              </a:rPr>
              <a:t> 2019 Mapathon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Image 2: Tennessee Red Cross Tiffany Circle </a:t>
            </a:r>
            <a:r>
              <a:rPr lang="en-US" sz="1200" b="0" i="0" u="none" strike="noStrike" kern="1200" baseline="0" dirty="0" err="1">
                <a:solidFill>
                  <a:schemeClr val="tx1"/>
                </a:solidFill>
                <a:latin typeface="+mn-lt"/>
                <a:ea typeface="+mn-ea"/>
                <a:cs typeface="+mn-cs"/>
              </a:rPr>
              <a:t>Mapapthon</a:t>
            </a:r>
            <a:r>
              <a:rPr lang="en-US" sz="1200" b="0" i="0" u="none" strike="noStrike" kern="1200" baseline="0" dirty="0">
                <a:solidFill>
                  <a:schemeClr val="tx1"/>
                </a:solidFill>
                <a:latin typeface="+mn-lt"/>
                <a:ea typeface="+mn-ea"/>
                <a:cs typeface="+mn-cs"/>
              </a:rPr>
              <a:t>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Image 3: American Red Cross NHQ - 2014</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5"/>
          </p:nvPr>
        </p:nvSpPr>
        <p:spPr/>
        <p:txBody>
          <a:bodyPr/>
          <a:lstStyle/>
          <a:p>
            <a:fld id="{CB3E4F49-C5D3-764C-B165-7CE11A20F1BE}" type="slidenum">
              <a:rPr lang="en-US" smtClean="0"/>
              <a:t>9</a:t>
            </a:fld>
            <a:endParaRPr lang="en-US"/>
          </a:p>
        </p:txBody>
      </p:sp>
    </p:spTree>
    <p:extLst>
      <p:ext uri="{BB962C8B-B14F-4D97-AF65-F5344CB8AC3E}">
        <p14:creationId xmlns:p14="http://schemas.microsoft.com/office/powerpoint/2010/main" val="4095575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chemeClr val="bg1"/>
                </a:solidFill>
                <a:latin typeface="Avenir"/>
                <a:cs typeface="Aveni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chemeClr val="bg1"/>
                </a:solidFill>
                <a:latin typeface="Avenir"/>
                <a:cs typeface="Avenir"/>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chemeClr val="bg1"/>
                </a:solidFill>
                <a:latin typeface="Avenir"/>
                <a:cs typeface="Aveni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28558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163394" y="51308"/>
            <a:ext cx="2817210" cy="543560"/>
          </a:xfrm>
          <a:prstGeom prst="rect">
            <a:avLst/>
          </a:prstGeom>
        </p:spPr>
        <p:txBody>
          <a:bodyPr wrap="square" lIns="0" tIns="0" rIns="0" bIns="0">
            <a:spAutoFit/>
          </a:bodyPr>
          <a:lstStyle>
            <a:lvl1pPr>
              <a:defRPr sz="3400" b="1" i="0">
                <a:solidFill>
                  <a:schemeClr val="bg1"/>
                </a:solidFill>
                <a:latin typeface="Avenir"/>
                <a:cs typeface="Avenir"/>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6/11/20</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126480"/>
          </a:xfrm>
          <a:custGeom>
            <a:avLst/>
            <a:gdLst/>
            <a:ahLst/>
            <a:cxnLst/>
            <a:rect l="l" t="t" r="r" b="b"/>
            <a:pathLst>
              <a:path w="9144000" h="6126480">
                <a:moveTo>
                  <a:pt x="0" y="6126480"/>
                </a:moveTo>
                <a:lnTo>
                  <a:pt x="9144000" y="6126480"/>
                </a:lnTo>
                <a:lnTo>
                  <a:pt x="9144000" y="0"/>
                </a:lnTo>
                <a:lnTo>
                  <a:pt x="0" y="0"/>
                </a:lnTo>
                <a:lnTo>
                  <a:pt x="0" y="6126480"/>
                </a:lnTo>
                <a:close/>
              </a:path>
            </a:pathLst>
          </a:custGeom>
          <a:solidFill>
            <a:srgbClr val="020302"/>
          </a:solidFill>
        </p:spPr>
        <p:txBody>
          <a:bodyPr wrap="square" lIns="0" tIns="0" rIns="0" bIns="0" rtlCol="0"/>
          <a:lstStyle/>
          <a:p>
            <a:endParaRPr/>
          </a:p>
        </p:txBody>
      </p:sp>
      <p:sp>
        <p:nvSpPr>
          <p:cNvPr id="3" name="object 3"/>
          <p:cNvSpPr/>
          <p:nvPr/>
        </p:nvSpPr>
        <p:spPr>
          <a:xfrm>
            <a:off x="73152" y="911345"/>
            <a:ext cx="8965904" cy="4605533"/>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tabLst>
                <a:tab pos="1692910" algn="l"/>
              </a:tabLst>
            </a:pPr>
            <a:r>
              <a:rPr dirty="0"/>
              <a:t>Missing	Maps</a:t>
            </a:r>
          </a:p>
        </p:txBody>
      </p:sp>
      <p:sp>
        <p:nvSpPr>
          <p:cNvPr id="5" name="object 5"/>
          <p:cNvSpPr/>
          <p:nvPr/>
        </p:nvSpPr>
        <p:spPr>
          <a:xfrm>
            <a:off x="726004" y="6284721"/>
            <a:ext cx="1258266" cy="438601"/>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384006" y="6314440"/>
            <a:ext cx="2298700" cy="34544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231F20"/>
                </a:solidFill>
                <a:latin typeface="Avenir"/>
                <a:cs typeface="Avenir"/>
              </a:rPr>
              <a:t>@theMissingMaps</a:t>
            </a:r>
            <a:endParaRPr sz="2100">
              <a:latin typeface="Avenir"/>
              <a:cs typeface="Avenir"/>
            </a:endParaRPr>
          </a:p>
        </p:txBody>
      </p:sp>
      <p:sp>
        <p:nvSpPr>
          <p:cNvPr id="7" name="object 7"/>
          <p:cNvSpPr/>
          <p:nvPr/>
        </p:nvSpPr>
        <p:spPr>
          <a:xfrm>
            <a:off x="5943600" y="6375793"/>
            <a:ext cx="348701" cy="28125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156244"/>
            <a:ext cx="9144000" cy="2545511"/>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5" name="object 5"/>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6" name="object 6"/>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7" name="object 7"/>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1" name="object 11"/>
          <p:cNvSpPr txBox="1"/>
          <p:nvPr/>
        </p:nvSpPr>
        <p:spPr>
          <a:xfrm>
            <a:off x="460757" y="246270"/>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1</a:t>
            </a:r>
            <a:endParaRPr sz="3500">
              <a:latin typeface="Myriad Pro"/>
              <a:cs typeface="Myriad Pro"/>
            </a:endParaRPr>
          </a:p>
        </p:txBody>
      </p:sp>
      <p:sp>
        <p:nvSpPr>
          <p:cNvPr id="12" name="object 12"/>
          <p:cNvSpPr txBox="1">
            <a:spLocks noGrp="1"/>
          </p:cNvSpPr>
          <p:nvPr>
            <p:ph type="title"/>
          </p:nvPr>
        </p:nvSpPr>
        <p:spPr>
          <a:xfrm>
            <a:off x="1075312" y="252512"/>
            <a:ext cx="2085339" cy="330200"/>
          </a:xfrm>
          <a:prstGeom prst="rect">
            <a:avLst/>
          </a:prstGeom>
        </p:spPr>
        <p:txBody>
          <a:bodyPr vert="horz" wrap="square" lIns="0" tIns="12700" rIns="0" bIns="0" rtlCol="0">
            <a:spAutoFit/>
          </a:bodyPr>
          <a:lstStyle/>
          <a:p>
            <a:pPr marL="12700">
              <a:lnSpc>
                <a:spcPct val="100000"/>
              </a:lnSpc>
              <a:spcBef>
                <a:spcPts val="100"/>
              </a:spcBef>
            </a:pPr>
            <a:r>
              <a:rPr sz="2000" dirty="0"/>
              <a:t>Remote</a:t>
            </a:r>
            <a:r>
              <a:rPr sz="2000" spc="-90" dirty="0"/>
              <a:t> </a:t>
            </a:r>
            <a:r>
              <a:rPr sz="2000" dirty="0"/>
              <a:t>mapping</a:t>
            </a:r>
            <a:endParaRPr sz="2000"/>
          </a:p>
        </p:txBody>
      </p:sp>
      <p:pic>
        <p:nvPicPr>
          <p:cNvPr id="14" name="Picture 13">
            <a:extLst>
              <a:ext uri="{FF2B5EF4-FFF2-40B4-BE49-F238E27FC236}">
                <a16:creationId xmlns:a16="http://schemas.microsoft.com/office/drawing/2014/main" id="{DC62552D-F4DA-C545-8CF8-FB9C9F7C2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2390"/>
            <a:ext cx="9144000" cy="28932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8000" y="1008688"/>
            <a:ext cx="5442699" cy="308981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669279" y="972112"/>
            <a:ext cx="3131820" cy="556767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925765" y="4225203"/>
            <a:ext cx="3968748" cy="2539552"/>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6" name="object 6"/>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7" name="object 7"/>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8" name="object 8"/>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2" name="object 12"/>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3" name="object 13"/>
          <p:cNvSpPr txBox="1"/>
          <p:nvPr/>
        </p:nvSpPr>
        <p:spPr>
          <a:xfrm>
            <a:off x="460757" y="246270"/>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2</a:t>
            </a:r>
            <a:endParaRPr sz="3500">
              <a:latin typeface="Myriad Pro"/>
              <a:cs typeface="Myriad Pro"/>
            </a:endParaRPr>
          </a:p>
        </p:txBody>
      </p:sp>
      <p:sp>
        <p:nvSpPr>
          <p:cNvPr id="14" name="object 14"/>
          <p:cNvSpPr txBox="1">
            <a:spLocks noGrp="1"/>
          </p:cNvSpPr>
          <p:nvPr>
            <p:ph type="title"/>
          </p:nvPr>
        </p:nvSpPr>
        <p:spPr>
          <a:xfrm>
            <a:off x="1075312" y="252512"/>
            <a:ext cx="1738630" cy="330200"/>
          </a:xfrm>
          <a:prstGeom prst="rect">
            <a:avLst/>
          </a:prstGeom>
        </p:spPr>
        <p:txBody>
          <a:bodyPr vert="horz" wrap="square" lIns="0" tIns="12700" rIns="0" bIns="0" rtlCol="0">
            <a:spAutoFit/>
          </a:bodyPr>
          <a:lstStyle/>
          <a:p>
            <a:pPr marL="12700">
              <a:lnSpc>
                <a:spcPct val="100000"/>
              </a:lnSpc>
              <a:spcBef>
                <a:spcPts val="100"/>
              </a:spcBef>
            </a:pPr>
            <a:r>
              <a:rPr sz="2000" dirty="0"/>
              <a:t>Field</a:t>
            </a:r>
            <a:r>
              <a:rPr sz="2000" spc="-90" dirty="0"/>
              <a:t> </a:t>
            </a:r>
            <a:r>
              <a:rPr sz="2000" dirty="0"/>
              <a:t>mapping</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57800" y="752656"/>
            <a:ext cx="3361499" cy="597600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01192" y="1328686"/>
            <a:ext cx="3748680" cy="505504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5" name="object 5"/>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6" name="object 6"/>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7" name="object 7"/>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2" name="object 12"/>
          <p:cNvSpPr txBox="1"/>
          <p:nvPr/>
        </p:nvSpPr>
        <p:spPr>
          <a:xfrm>
            <a:off x="460757" y="246270"/>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2</a:t>
            </a:r>
            <a:endParaRPr sz="3500">
              <a:latin typeface="Myriad Pro"/>
              <a:cs typeface="Myriad Pro"/>
            </a:endParaRPr>
          </a:p>
        </p:txBody>
      </p:sp>
      <p:sp>
        <p:nvSpPr>
          <p:cNvPr id="13" name="object 13"/>
          <p:cNvSpPr txBox="1">
            <a:spLocks noGrp="1"/>
          </p:cNvSpPr>
          <p:nvPr>
            <p:ph type="title"/>
          </p:nvPr>
        </p:nvSpPr>
        <p:spPr>
          <a:xfrm>
            <a:off x="1075312" y="252512"/>
            <a:ext cx="1738630" cy="330200"/>
          </a:xfrm>
          <a:prstGeom prst="rect">
            <a:avLst/>
          </a:prstGeom>
        </p:spPr>
        <p:txBody>
          <a:bodyPr vert="horz" wrap="square" lIns="0" tIns="12700" rIns="0" bIns="0" rtlCol="0">
            <a:spAutoFit/>
          </a:bodyPr>
          <a:lstStyle/>
          <a:p>
            <a:pPr marL="12700">
              <a:lnSpc>
                <a:spcPct val="100000"/>
              </a:lnSpc>
              <a:spcBef>
                <a:spcPts val="100"/>
              </a:spcBef>
            </a:pPr>
            <a:r>
              <a:rPr sz="2000" dirty="0"/>
              <a:t>Field</a:t>
            </a:r>
            <a:r>
              <a:rPr sz="2000" spc="-90" dirty="0"/>
              <a:t> </a:t>
            </a:r>
            <a:r>
              <a:rPr sz="2000" dirty="0"/>
              <a:t>mapping</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0559"/>
            <a:ext cx="9143606" cy="618743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5" name="object 5"/>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6" name="object 6"/>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7" name="object 7"/>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1" name="object 11"/>
          <p:cNvSpPr txBox="1"/>
          <p:nvPr/>
        </p:nvSpPr>
        <p:spPr>
          <a:xfrm>
            <a:off x="460757" y="246270"/>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2</a:t>
            </a:r>
            <a:endParaRPr sz="3500">
              <a:latin typeface="Myriad Pro"/>
              <a:cs typeface="Myriad Pro"/>
            </a:endParaRPr>
          </a:p>
        </p:txBody>
      </p:sp>
      <p:sp>
        <p:nvSpPr>
          <p:cNvPr id="12" name="object 12"/>
          <p:cNvSpPr txBox="1">
            <a:spLocks noGrp="1"/>
          </p:cNvSpPr>
          <p:nvPr>
            <p:ph type="title"/>
          </p:nvPr>
        </p:nvSpPr>
        <p:spPr>
          <a:xfrm>
            <a:off x="1075312" y="252512"/>
            <a:ext cx="1738630" cy="330200"/>
          </a:xfrm>
          <a:prstGeom prst="rect">
            <a:avLst/>
          </a:prstGeom>
        </p:spPr>
        <p:txBody>
          <a:bodyPr vert="horz" wrap="square" lIns="0" tIns="12700" rIns="0" bIns="0" rtlCol="0">
            <a:spAutoFit/>
          </a:bodyPr>
          <a:lstStyle/>
          <a:p>
            <a:pPr marL="12700">
              <a:lnSpc>
                <a:spcPct val="100000"/>
              </a:lnSpc>
              <a:spcBef>
                <a:spcPts val="100"/>
              </a:spcBef>
            </a:pPr>
            <a:r>
              <a:rPr sz="2000" dirty="0"/>
              <a:t>Field</a:t>
            </a:r>
            <a:r>
              <a:rPr sz="2000" spc="-90" dirty="0"/>
              <a:t> </a:t>
            </a:r>
            <a:r>
              <a:rPr sz="2000" dirty="0"/>
              <a:t>mapping</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55319"/>
            <a:ext cx="9144000" cy="620268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5" name="object 5"/>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6" name="object 6"/>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7" name="object 7"/>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1" name="object 11"/>
          <p:cNvSpPr txBox="1"/>
          <p:nvPr/>
        </p:nvSpPr>
        <p:spPr>
          <a:xfrm>
            <a:off x="472566" y="245323"/>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3</a:t>
            </a:r>
            <a:endParaRPr sz="3500">
              <a:latin typeface="Myriad Pro"/>
              <a:cs typeface="Myriad Pro"/>
            </a:endParaRPr>
          </a:p>
        </p:txBody>
      </p:sp>
      <p:sp>
        <p:nvSpPr>
          <p:cNvPr id="12" name="object 12"/>
          <p:cNvSpPr txBox="1">
            <a:spLocks noGrp="1"/>
          </p:cNvSpPr>
          <p:nvPr>
            <p:ph type="title"/>
          </p:nvPr>
        </p:nvSpPr>
        <p:spPr>
          <a:xfrm>
            <a:off x="1075312" y="252512"/>
            <a:ext cx="1012825" cy="330200"/>
          </a:xfrm>
          <a:prstGeom prst="rect">
            <a:avLst/>
          </a:prstGeom>
        </p:spPr>
        <p:txBody>
          <a:bodyPr vert="horz" wrap="square" lIns="0" tIns="12700" rIns="0" bIns="0" rtlCol="0">
            <a:spAutoFit/>
          </a:bodyPr>
          <a:lstStyle/>
          <a:p>
            <a:pPr marL="12700">
              <a:lnSpc>
                <a:spcPct val="100000"/>
              </a:lnSpc>
              <a:spcBef>
                <a:spcPts val="100"/>
              </a:spcBef>
            </a:pPr>
            <a:r>
              <a:rPr sz="2000" dirty="0"/>
              <a:t>Outputs</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46150"/>
            <a:ext cx="9144000" cy="631184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5" name="object 5"/>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6" name="object 6"/>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7" name="object 7"/>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1" name="object 11"/>
          <p:cNvSpPr txBox="1"/>
          <p:nvPr/>
        </p:nvSpPr>
        <p:spPr>
          <a:xfrm>
            <a:off x="472566" y="245323"/>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3</a:t>
            </a:r>
            <a:endParaRPr sz="3500">
              <a:latin typeface="Myriad Pro"/>
              <a:cs typeface="Myriad Pro"/>
            </a:endParaRPr>
          </a:p>
        </p:txBody>
      </p:sp>
      <p:sp>
        <p:nvSpPr>
          <p:cNvPr id="12" name="object 12"/>
          <p:cNvSpPr txBox="1">
            <a:spLocks noGrp="1"/>
          </p:cNvSpPr>
          <p:nvPr>
            <p:ph type="title"/>
          </p:nvPr>
        </p:nvSpPr>
        <p:spPr>
          <a:xfrm>
            <a:off x="1075312" y="252512"/>
            <a:ext cx="1012825" cy="330200"/>
          </a:xfrm>
          <a:prstGeom prst="rect">
            <a:avLst/>
          </a:prstGeom>
        </p:spPr>
        <p:txBody>
          <a:bodyPr vert="horz" wrap="square" lIns="0" tIns="12700" rIns="0" bIns="0" rtlCol="0">
            <a:spAutoFit/>
          </a:bodyPr>
          <a:lstStyle/>
          <a:p>
            <a:pPr marL="12700">
              <a:lnSpc>
                <a:spcPct val="100000"/>
              </a:lnSpc>
              <a:spcBef>
                <a:spcPts val="100"/>
              </a:spcBef>
            </a:pPr>
            <a:r>
              <a:rPr sz="2000" dirty="0"/>
              <a:t>Outputs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70147" y="733054"/>
            <a:ext cx="5522975" cy="394714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64592" y="4573752"/>
            <a:ext cx="5041734" cy="216994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5" name="object 5"/>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6" name="object 6"/>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7" name="object 7"/>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2" name="object 12"/>
          <p:cNvSpPr txBox="1"/>
          <p:nvPr/>
        </p:nvSpPr>
        <p:spPr>
          <a:xfrm>
            <a:off x="472566" y="245323"/>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3</a:t>
            </a:r>
            <a:endParaRPr sz="3500">
              <a:latin typeface="Myriad Pro"/>
              <a:cs typeface="Myriad Pro"/>
            </a:endParaRPr>
          </a:p>
        </p:txBody>
      </p:sp>
      <p:sp>
        <p:nvSpPr>
          <p:cNvPr id="13" name="object 13"/>
          <p:cNvSpPr txBox="1">
            <a:spLocks noGrp="1"/>
          </p:cNvSpPr>
          <p:nvPr>
            <p:ph type="title"/>
          </p:nvPr>
        </p:nvSpPr>
        <p:spPr>
          <a:xfrm>
            <a:off x="1075312" y="252512"/>
            <a:ext cx="1012825" cy="330200"/>
          </a:xfrm>
          <a:prstGeom prst="rect">
            <a:avLst/>
          </a:prstGeom>
        </p:spPr>
        <p:txBody>
          <a:bodyPr vert="horz" wrap="square" lIns="0" tIns="12700" rIns="0" bIns="0" rtlCol="0">
            <a:spAutoFit/>
          </a:bodyPr>
          <a:lstStyle/>
          <a:p>
            <a:pPr marL="12700">
              <a:lnSpc>
                <a:spcPct val="100000"/>
              </a:lnSpc>
              <a:spcBef>
                <a:spcPts val="100"/>
              </a:spcBef>
            </a:pPr>
            <a:r>
              <a:rPr sz="2000" dirty="0"/>
              <a:t>Outputs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79281" y="673493"/>
            <a:ext cx="5089559" cy="368218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3429000"/>
            <a:ext cx="4336553" cy="3252415"/>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4919472" y="4523325"/>
            <a:ext cx="3332987" cy="2224946"/>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014450" y="1535296"/>
            <a:ext cx="2104190" cy="1560443"/>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7" name="object 7"/>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8" name="object 8"/>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9" name="object 9"/>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2" name="object 12"/>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3" name="object 13"/>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4" name="object 14"/>
          <p:cNvSpPr txBox="1"/>
          <p:nvPr/>
        </p:nvSpPr>
        <p:spPr>
          <a:xfrm>
            <a:off x="472566" y="245323"/>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3</a:t>
            </a:r>
            <a:endParaRPr sz="3500">
              <a:latin typeface="Myriad Pro"/>
              <a:cs typeface="Myriad Pro"/>
            </a:endParaRPr>
          </a:p>
        </p:txBody>
      </p:sp>
      <p:sp>
        <p:nvSpPr>
          <p:cNvPr id="15" name="object 15"/>
          <p:cNvSpPr txBox="1">
            <a:spLocks noGrp="1"/>
          </p:cNvSpPr>
          <p:nvPr>
            <p:ph type="title"/>
          </p:nvPr>
        </p:nvSpPr>
        <p:spPr>
          <a:xfrm>
            <a:off x="1075312" y="252512"/>
            <a:ext cx="1012825" cy="330200"/>
          </a:xfrm>
          <a:prstGeom prst="rect">
            <a:avLst/>
          </a:prstGeom>
        </p:spPr>
        <p:txBody>
          <a:bodyPr vert="horz" wrap="square" lIns="0" tIns="12700" rIns="0" bIns="0" rtlCol="0">
            <a:spAutoFit/>
          </a:bodyPr>
          <a:lstStyle/>
          <a:p>
            <a:pPr marL="12700">
              <a:lnSpc>
                <a:spcPct val="100000"/>
              </a:lnSpc>
              <a:spcBef>
                <a:spcPts val="100"/>
              </a:spcBef>
            </a:pPr>
            <a:r>
              <a:rPr sz="2000" dirty="0"/>
              <a:t>Outputs</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3277877" y="5502733"/>
            <a:ext cx="5673090" cy="804545"/>
          </a:xfrm>
          <a:prstGeom prst="rect">
            <a:avLst/>
          </a:prstGeom>
        </p:spPr>
        <p:txBody>
          <a:bodyPr vert="horz" wrap="square" lIns="0" tIns="13335" rIns="0" bIns="0" rtlCol="0">
            <a:spAutoFit/>
          </a:bodyPr>
          <a:lstStyle/>
          <a:p>
            <a:pPr marL="12700" marR="5080" indent="1992630">
              <a:lnSpc>
                <a:spcPct val="100000"/>
              </a:lnSpc>
              <a:spcBef>
                <a:spcPts val="105"/>
              </a:spcBef>
            </a:pPr>
            <a:r>
              <a:rPr sz="2550" b="1" dirty="0">
                <a:solidFill>
                  <a:srgbClr val="231F20"/>
                </a:solidFill>
                <a:latin typeface="Montserrat"/>
                <a:cs typeface="Montserrat"/>
              </a:rPr>
              <a:t>2017: </a:t>
            </a:r>
            <a:r>
              <a:rPr sz="2550" b="1" spc="-80" dirty="0">
                <a:solidFill>
                  <a:srgbClr val="231F20"/>
                </a:solidFill>
                <a:latin typeface="Montserrat"/>
                <a:cs typeface="Montserrat"/>
              </a:rPr>
              <a:t>We </a:t>
            </a:r>
            <a:r>
              <a:rPr sz="2550" b="1" dirty="0">
                <a:solidFill>
                  <a:srgbClr val="231F20"/>
                </a:solidFill>
                <a:latin typeface="Montserrat"/>
                <a:cs typeface="Montserrat"/>
              </a:rPr>
              <a:t>mapped the  communities </a:t>
            </a:r>
            <a:r>
              <a:rPr sz="2550" b="1" spc="-10" dirty="0">
                <a:solidFill>
                  <a:srgbClr val="231F20"/>
                </a:solidFill>
                <a:latin typeface="Montserrat"/>
                <a:cs typeface="Montserrat"/>
              </a:rPr>
              <a:t>of </a:t>
            </a:r>
            <a:r>
              <a:rPr sz="2550" b="1" dirty="0">
                <a:solidFill>
                  <a:srgbClr val="231F20"/>
                </a:solidFill>
                <a:latin typeface="Montserrat"/>
                <a:cs typeface="Montserrat"/>
              </a:rPr>
              <a:t>20 million</a:t>
            </a:r>
            <a:r>
              <a:rPr sz="2550" b="1" spc="-40" dirty="0">
                <a:solidFill>
                  <a:srgbClr val="231F20"/>
                </a:solidFill>
                <a:latin typeface="Montserrat"/>
                <a:cs typeface="Montserrat"/>
              </a:rPr>
              <a:t> </a:t>
            </a:r>
            <a:r>
              <a:rPr sz="2550" b="1" dirty="0">
                <a:solidFill>
                  <a:srgbClr val="231F20"/>
                </a:solidFill>
                <a:latin typeface="Montserrat"/>
                <a:cs typeface="Montserrat"/>
              </a:rPr>
              <a:t>people</a:t>
            </a:r>
            <a:endParaRPr sz="2550">
              <a:latin typeface="Montserrat"/>
              <a:cs typeface="Montserrat"/>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5" name="object 5"/>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6" name="object 6"/>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7" name="object 7"/>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2" name="object 12"/>
          <p:cNvSpPr txBox="1"/>
          <p:nvPr/>
        </p:nvSpPr>
        <p:spPr>
          <a:xfrm>
            <a:off x="472566" y="245323"/>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3</a:t>
            </a:r>
            <a:endParaRPr sz="3500">
              <a:latin typeface="Myriad Pro"/>
              <a:cs typeface="Myriad Pro"/>
            </a:endParaRPr>
          </a:p>
        </p:txBody>
      </p:sp>
      <p:sp>
        <p:nvSpPr>
          <p:cNvPr id="13" name="object 13"/>
          <p:cNvSpPr txBox="1"/>
          <p:nvPr/>
        </p:nvSpPr>
        <p:spPr>
          <a:xfrm>
            <a:off x="1075312" y="252512"/>
            <a:ext cx="101282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FFFFFF"/>
                </a:solidFill>
                <a:latin typeface="Avenir"/>
                <a:cs typeface="Avenir"/>
              </a:rPr>
              <a:t>Outputs</a:t>
            </a:r>
            <a:endParaRPr sz="2000">
              <a:latin typeface="Avenir"/>
              <a:cs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8969"/>
            <a:ext cx="9144000" cy="6209030"/>
          </a:xfrm>
          <a:custGeom>
            <a:avLst/>
            <a:gdLst/>
            <a:ahLst/>
            <a:cxnLst/>
            <a:rect l="l" t="t" r="r" b="b"/>
            <a:pathLst>
              <a:path w="9144000" h="6209030">
                <a:moveTo>
                  <a:pt x="0" y="6209030"/>
                </a:moveTo>
                <a:lnTo>
                  <a:pt x="9144000" y="6209030"/>
                </a:lnTo>
                <a:lnTo>
                  <a:pt x="9144000" y="0"/>
                </a:lnTo>
                <a:lnTo>
                  <a:pt x="0" y="0"/>
                </a:lnTo>
                <a:lnTo>
                  <a:pt x="0" y="6209030"/>
                </a:lnTo>
                <a:close/>
              </a:path>
            </a:pathLst>
          </a:custGeom>
          <a:solidFill>
            <a:srgbClr val="231F20"/>
          </a:solidFill>
        </p:spPr>
        <p:txBody>
          <a:bodyPr wrap="square" lIns="0" tIns="0" rIns="0" bIns="0" rtlCol="0"/>
          <a:lstStyle/>
          <a:p>
            <a:endParaRPr/>
          </a:p>
        </p:txBody>
      </p:sp>
      <p:sp>
        <p:nvSpPr>
          <p:cNvPr id="3" name="object 3"/>
          <p:cNvSpPr/>
          <p:nvPr/>
        </p:nvSpPr>
        <p:spPr>
          <a:xfrm>
            <a:off x="0" y="1282347"/>
            <a:ext cx="9143999" cy="3200397"/>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85450" y="5249567"/>
            <a:ext cx="7682230" cy="1275080"/>
          </a:xfrm>
          <a:prstGeom prst="rect">
            <a:avLst/>
          </a:prstGeom>
        </p:spPr>
        <p:txBody>
          <a:bodyPr vert="horz" wrap="square" lIns="0" tIns="12700" rIns="0" bIns="0" rtlCol="0">
            <a:spAutoFit/>
          </a:bodyPr>
          <a:lstStyle/>
          <a:p>
            <a:pPr marL="621030" marR="5080" indent="-608965">
              <a:lnSpc>
                <a:spcPct val="100000"/>
              </a:lnSpc>
              <a:spcBef>
                <a:spcPts val="100"/>
              </a:spcBef>
              <a:tabLst>
                <a:tab pos="1279525" algn="l"/>
                <a:tab pos="2331085" algn="l"/>
                <a:tab pos="2832735" algn="l"/>
                <a:tab pos="4831715" algn="l"/>
                <a:tab pos="5640705" algn="l"/>
                <a:tab pos="6017260" algn="l"/>
                <a:tab pos="6704965" algn="l"/>
              </a:tabLst>
            </a:pPr>
            <a:r>
              <a:rPr sz="4100" b="1" dirty="0">
                <a:solidFill>
                  <a:srgbClr val="FFFFFF"/>
                </a:solidFill>
                <a:latin typeface="Montserrat"/>
                <a:cs typeface="Montserrat"/>
              </a:rPr>
              <a:t>And	the	</a:t>
            </a:r>
            <a:r>
              <a:rPr sz="4100" b="1" spc="-65" dirty="0">
                <a:solidFill>
                  <a:srgbClr val="FFFFFF"/>
                </a:solidFill>
                <a:latin typeface="Montserrat"/>
                <a:cs typeface="Montserrat"/>
              </a:rPr>
              <a:t>c</a:t>
            </a:r>
            <a:r>
              <a:rPr sz="4100" b="1" dirty="0">
                <a:solidFill>
                  <a:srgbClr val="FFFFFF"/>
                </a:solidFill>
                <a:latin typeface="Montserrat"/>
                <a:cs typeface="Montserrat"/>
              </a:rPr>
              <a:t>ommunities	</a:t>
            </a:r>
            <a:r>
              <a:rPr sz="4100" b="1" spc="-35" dirty="0">
                <a:solidFill>
                  <a:srgbClr val="FFFFFF"/>
                </a:solidFill>
                <a:latin typeface="Montserrat"/>
                <a:cs typeface="Montserrat"/>
              </a:rPr>
              <a:t>o</a:t>
            </a:r>
            <a:r>
              <a:rPr sz="4100" b="1" dirty="0">
                <a:solidFill>
                  <a:srgbClr val="FFFFFF"/>
                </a:solidFill>
                <a:latin typeface="Montserrat"/>
                <a:cs typeface="Montserrat"/>
              </a:rPr>
              <a:t>f	200  milllion	people	</a:t>
            </a:r>
            <a:r>
              <a:rPr sz="4100" b="1" spc="-35" dirty="0">
                <a:solidFill>
                  <a:srgbClr val="FFFFFF"/>
                </a:solidFill>
                <a:latin typeface="Montserrat"/>
                <a:cs typeface="Montserrat"/>
              </a:rPr>
              <a:t>by	</a:t>
            </a:r>
            <a:r>
              <a:rPr sz="4100" b="1" dirty="0">
                <a:solidFill>
                  <a:srgbClr val="FFFFFF"/>
                </a:solidFill>
                <a:latin typeface="Montserrat"/>
                <a:cs typeface="Montserrat"/>
              </a:rPr>
              <a:t>2019!</a:t>
            </a:r>
            <a:endParaRPr sz="4100">
              <a:latin typeface="Montserrat"/>
              <a:cs typeface="Montserrat"/>
            </a:endParaRPr>
          </a:p>
        </p:txBody>
      </p:sp>
      <p:sp>
        <p:nvSpPr>
          <p:cNvPr id="5" name="object 5"/>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6" name="object 6"/>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7" name="object 7"/>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8" name="object 8"/>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2" name="object 12"/>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3" name="object 13"/>
          <p:cNvSpPr txBox="1"/>
          <p:nvPr/>
        </p:nvSpPr>
        <p:spPr>
          <a:xfrm>
            <a:off x="472566" y="245323"/>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3</a:t>
            </a:r>
            <a:endParaRPr sz="3500">
              <a:latin typeface="Myriad Pro"/>
              <a:cs typeface="Myriad Pro"/>
            </a:endParaRPr>
          </a:p>
        </p:txBody>
      </p:sp>
      <p:sp>
        <p:nvSpPr>
          <p:cNvPr id="14" name="object 14"/>
          <p:cNvSpPr txBox="1"/>
          <p:nvPr/>
        </p:nvSpPr>
        <p:spPr>
          <a:xfrm>
            <a:off x="1075312" y="252512"/>
            <a:ext cx="101282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FFFFFF"/>
                </a:solidFill>
                <a:latin typeface="Avenir"/>
                <a:cs typeface="Avenir"/>
              </a:rPr>
              <a:t>Outputs</a:t>
            </a:r>
            <a:endParaRPr sz="2000">
              <a:latin typeface="Avenir"/>
              <a:cs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8969"/>
            <a:ext cx="9144000" cy="6209030"/>
          </a:xfrm>
          <a:custGeom>
            <a:avLst/>
            <a:gdLst/>
            <a:ahLst/>
            <a:cxnLst/>
            <a:rect l="l" t="t" r="r" b="b"/>
            <a:pathLst>
              <a:path w="9144000" h="6209030">
                <a:moveTo>
                  <a:pt x="0" y="6209030"/>
                </a:moveTo>
                <a:lnTo>
                  <a:pt x="9144000" y="6209030"/>
                </a:lnTo>
                <a:lnTo>
                  <a:pt x="9144000" y="0"/>
                </a:lnTo>
                <a:lnTo>
                  <a:pt x="0" y="0"/>
                </a:lnTo>
                <a:lnTo>
                  <a:pt x="0" y="6209030"/>
                </a:lnTo>
                <a:close/>
              </a:path>
            </a:pathLst>
          </a:custGeom>
          <a:solidFill>
            <a:srgbClr val="020302"/>
          </a:solidFill>
        </p:spPr>
        <p:txBody>
          <a:bodyPr wrap="square" lIns="0" tIns="0" rIns="0" bIns="0" rtlCol="0"/>
          <a:lstStyle/>
          <a:p>
            <a:endParaRPr/>
          </a:p>
        </p:txBody>
      </p:sp>
      <p:sp>
        <p:nvSpPr>
          <p:cNvPr id="3" name="object 3"/>
          <p:cNvSpPr/>
          <p:nvPr/>
        </p:nvSpPr>
        <p:spPr>
          <a:xfrm>
            <a:off x="756" y="1106424"/>
            <a:ext cx="9143243" cy="515068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779480" y="5994908"/>
            <a:ext cx="3007360" cy="543560"/>
          </a:xfrm>
          <a:prstGeom prst="rect">
            <a:avLst/>
          </a:prstGeom>
        </p:spPr>
        <p:txBody>
          <a:bodyPr vert="horz" wrap="square" lIns="0" tIns="12700" rIns="0" bIns="0" rtlCol="0">
            <a:spAutoFit/>
          </a:bodyPr>
          <a:lstStyle/>
          <a:p>
            <a:pPr marL="12700">
              <a:lnSpc>
                <a:spcPct val="100000"/>
              </a:lnSpc>
              <a:spcBef>
                <a:spcPts val="100"/>
              </a:spcBef>
              <a:tabLst>
                <a:tab pos="1099820" algn="l"/>
                <a:tab pos="1588135" algn="l"/>
              </a:tabLst>
            </a:pPr>
            <a:r>
              <a:rPr sz="3400" b="1" dirty="0">
                <a:solidFill>
                  <a:srgbClr val="FFFFFF"/>
                </a:solidFill>
                <a:latin typeface="Avenir"/>
                <a:cs typeface="Avenir"/>
              </a:rPr>
              <a:t>Back	in	2014...</a:t>
            </a:r>
            <a:endParaRPr sz="3400">
              <a:latin typeface="Avenir"/>
              <a:cs typeface="Avenir"/>
            </a:endParaRPr>
          </a:p>
        </p:txBody>
      </p:sp>
      <p:sp>
        <p:nvSpPr>
          <p:cNvPr id="5" name="object 5"/>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6" name="object 6"/>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7" name="object 7"/>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8" name="object 8"/>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2" name="object 12"/>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3" name="object 13"/>
          <p:cNvSpPr txBox="1">
            <a:spLocks noGrp="1"/>
          </p:cNvSpPr>
          <p:nvPr>
            <p:ph type="title"/>
          </p:nvPr>
        </p:nvSpPr>
        <p:spPr>
          <a:xfrm>
            <a:off x="1075312" y="252512"/>
            <a:ext cx="2965450" cy="330200"/>
          </a:xfrm>
          <a:prstGeom prst="rect">
            <a:avLst/>
          </a:prstGeom>
        </p:spPr>
        <p:txBody>
          <a:bodyPr vert="horz" wrap="square" lIns="0" tIns="12700" rIns="0" bIns="0" rtlCol="0">
            <a:spAutoFit/>
          </a:bodyPr>
          <a:lstStyle/>
          <a:p>
            <a:pPr marL="12700">
              <a:lnSpc>
                <a:spcPct val="100000"/>
              </a:lnSpc>
              <a:spcBef>
                <a:spcPts val="100"/>
              </a:spcBef>
            </a:pPr>
            <a:r>
              <a:rPr sz="2000" spc="-5" dirty="0"/>
              <a:t>Background </a:t>
            </a:r>
            <a:r>
              <a:rPr sz="2000" dirty="0"/>
              <a:t>and</a:t>
            </a:r>
            <a:r>
              <a:rPr sz="2000" spc="-80" dirty="0"/>
              <a:t> </a:t>
            </a:r>
            <a:r>
              <a:rPr sz="2000" dirty="0"/>
              <a:t>context</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26691"/>
            <a:ext cx="9125712" cy="561421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5" name="object 5"/>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6" name="object 6"/>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7" name="object 7"/>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1" name="object 11"/>
          <p:cNvSpPr txBox="1">
            <a:spLocks noGrp="1"/>
          </p:cNvSpPr>
          <p:nvPr>
            <p:ph type="title"/>
          </p:nvPr>
        </p:nvSpPr>
        <p:spPr>
          <a:xfrm>
            <a:off x="1075312" y="252512"/>
            <a:ext cx="2072005" cy="330200"/>
          </a:xfrm>
          <a:prstGeom prst="rect">
            <a:avLst/>
          </a:prstGeom>
        </p:spPr>
        <p:txBody>
          <a:bodyPr vert="horz" wrap="square" lIns="0" tIns="12700" rIns="0" bIns="0" rtlCol="0">
            <a:spAutoFit/>
          </a:bodyPr>
          <a:lstStyle/>
          <a:p>
            <a:pPr marL="12700">
              <a:lnSpc>
                <a:spcPct val="100000"/>
              </a:lnSpc>
              <a:spcBef>
                <a:spcPts val="100"/>
              </a:spcBef>
            </a:pPr>
            <a:r>
              <a:rPr sz="2000" spc="-10" dirty="0"/>
              <a:t>Future</a:t>
            </a:r>
            <a:r>
              <a:rPr sz="2000" spc="-60" dirty="0"/>
              <a:t> </a:t>
            </a:r>
            <a:r>
              <a:rPr sz="2000" spc="-5" dirty="0"/>
              <a:t>directions</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644" y="72828"/>
            <a:ext cx="8982160" cy="4001095"/>
          </a:xfrm>
          <a:prstGeom prst="rect">
            <a:avLst/>
          </a:prstGeom>
        </p:spPr>
        <p:txBody>
          <a:bodyPr wrap="square">
            <a:spAutoFit/>
          </a:bodyPr>
          <a:lstStyle/>
          <a:p>
            <a:pPr algn="ctr"/>
            <a:endParaRPr lang="en-US" sz="5400" dirty="0">
              <a:solidFill>
                <a:prstClr val="white">
                  <a:lumMod val="50000"/>
                </a:prstClr>
              </a:solidFill>
              <a:latin typeface="Helvetica"/>
              <a:cs typeface="Helvetica"/>
            </a:endParaRPr>
          </a:p>
          <a:p>
            <a:pPr algn="ctr"/>
            <a:endParaRPr lang="en-US" sz="5400" dirty="0">
              <a:solidFill>
                <a:prstClr val="white">
                  <a:lumMod val="50000"/>
                </a:prstClr>
              </a:solidFill>
              <a:latin typeface="Helvetica"/>
              <a:cs typeface="Helvetica"/>
            </a:endParaRPr>
          </a:p>
          <a:p>
            <a:pPr algn="ctr"/>
            <a:r>
              <a:rPr lang="en-US" sz="5400" dirty="0">
                <a:solidFill>
                  <a:prstClr val="white">
                    <a:lumMod val="50000"/>
                  </a:prstClr>
                </a:solidFill>
                <a:latin typeface="Helvetica"/>
                <a:cs typeface="Helvetica"/>
              </a:rPr>
              <a:t>Create User ID</a:t>
            </a:r>
          </a:p>
          <a:p>
            <a:pPr algn="ctr"/>
            <a:endParaRPr lang="en-US" sz="4800" dirty="0">
              <a:solidFill>
                <a:prstClr val="white">
                  <a:lumMod val="50000"/>
                </a:prstClr>
              </a:solidFill>
              <a:latin typeface="Helvetica"/>
              <a:cs typeface="Helvetica"/>
            </a:endParaRPr>
          </a:p>
          <a:p>
            <a:pPr algn="ctr"/>
            <a:r>
              <a:rPr lang="en-US" sz="4400" dirty="0">
                <a:solidFill>
                  <a:srgbClr val="C0504D"/>
                </a:solidFill>
                <a:latin typeface="Helvetica"/>
                <a:cs typeface="Helvetica"/>
              </a:rPr>
              <a:t>www.openstreetmap.org/user/new</a:t>
            </a:r>
          </a:p>
        </p:txBody>
      </p:sp>
    </p:spTree>
    <p:extLst>
      <p:ext uri="{BB962C8B-B14F-4D97-AF65-F5344CB8AC3E}">
        <p14:creationId xmlns:p14="http://schemas.microsoft.com/office/powerpoint/2010/main" val="3542740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36"/>
            <a:ext cx="9144000" cy="3693319"/>
          </a:xfrm>
          <a:prstGeom prst="rect">
            <a:avLst/>
          </a:prstGeom>
        </p:spPr>
        <p:txBody>
          <a:bodyPr wrap="square">
            <a:spAutoFit/>
          </a:bodyPr>
          <a:lstStyle/>
          <a:p>
            <a:pPr algn="ctr"/>
            <a:endParaRPr lang="en-US" sz="5400" dirty="0">
              <a:solidFill>
                <a:prstClr val="white">
                  <a:lumMod val="50000"/>
                </a:prstClr>
              </a:solidFill>
              <a:latin typeface="Helvetica"/>
              <a:cs typeface="Helvetica"/>
            </a:endParaRPr>
          </a:p>
          <a:p>
            <a:pPr algn="ctr"/>
            <a:r>
              <a:rPr lang="en-US" sz="5400" dirty="0">
                <a:solidFill>
                  <a:prstClr val="white">
                    <a:lumMod val="50000"/>
                  </a:prstClr>
                </a:solidFill>
                <a:latin typeface="Helvetica"/>
                <a:cs typeface="Helvetica"/>
              </a:rPr>
              <a:t>Find a Project </a:t>
            </a:r>
          </a:p>
          <a:p>
            <a:pPr algn="ctr"/>
            <a:r>
              <a:rPr lang="en-US" sz="5400" dirty="0">
                <a:solidFill>
                  <a:prstClr val="white">
                    <a:lumMod val="50000"/>
                  </a:prstClr>
                </a:solidFill>
                <a:latin typeface="Helvetica"/>
                <a:cs typeface="Helvetica"/>
              </a:rPr>
              <a:t>Start Mapping</a:t>
            </a:r>
          </a:p>
          <a:p>
            <a:pPr algn="ctr"/>
            <a:endParaRPr lang="en-US" sz="3600" dirty="0">
              <a:solidFill>
                <a:prstClr val="white">
                  <a:lumMod val="50000"/>
                </a:prstClr>
              </a:solidFill>
              <a:latin typeface="Helvetica"/>
              <a:cs typeface="Helvetica"/>
            </a:endParaRPr>
          </a:p>
          <a:p>
            <a:pPr algn="ctr"/>
            <a:r>
              <a:rPr lang="en-US" sz="3600" dirty="0">
                <a:solidFill>
                  <a:srgbClr val="C0504D"/>
                </a:solidFill>
                <a:latin typeface="Helvetica"/>
                <a:cs typeface="Helvetica"/>
              </a:rPr>
              <a:t>www.missingmaps.org/partners/microsoft</a:t>
            </a:r>
          </a:p>
        </p:txBody>
      </p:sp>
    </p:spTree>
    <p:extLst>
      <p:ext uri="{BB962C8B-B14F-4D97-AF65-F5344CB8AC3E}">
        <p14:creationId xmlns:p14="http://schemas.microsoft.com/office/powerpoint/2010/main" val="1355705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36"/>
            <a:ext cx="9144000" cy="4247317"/>
          </a:xfrm>
          <a:prstGeom prst="rect">
            <a:avLst/>
          </a:prstGeom>
        </p:spPr>
        <p:txBody>
          <a:bodyPr wrap="square">
            <a:spAutoFit/>
          </a:bodyPr>
          <a:lstStyle/>
          <a:p>
            <a:pPr algn="ctr"/>
            <a:endParaRPr lang="en-US" sz="5400" dirty="0">
              <a:solidFill>
                <a:prstClr val="white">
                  <a:lumMod val="50000"/>
                </a:prstClr>
              </a:solidFill>
              <a:latin typeface="Helvetica"/>
              <a:cs typeface="Helvetica"/>
            </a:endParaRPr>
          </a:p>
          <a:p>
            <a:pPr algn="ctr"/>
            <a:r>
              <a:rPr lang="en-US" sz="5400" dirty="0">
                <a:solidFill>
                  <a:prstClr val="white">
                    <a:lumMod val="50000"/>
                  </a:prstClr>
                </a:solidFill>
                <a:latin typeface="Helvetica"/>
                <a:cs typeface="Helvetica"/>
              </a:rPr>
              <a:t>Stay Engaged </a:t>
            </a:r>
          </a:p>
          <a:p>
            <a:pPr algn="ctr"/>
            <a:r>
              <a:rPr lang="en-US" sz="5400" dirty="0">
                <a:solidFill>
                  <a:prstClr val="white">
                    <a:lumMod val="50000"/>
                  </a:prstClr>
                </a:solidFill>
                <a:latin typeface="Helvetica"/>
                <a:cs typeface="Helvetica"/>
              </a:rPr>
              <a:t>with Your Red Cross</a:t>
            </a:r>
          </a:p>
          <a:p>
            <a:pPr algn="ctr"/>
            <a:endParaRPr lang="en-US" sz="3600" dirty="0">
              <a:solidFill>
                <a:prstClr val="white">
                  <a:lumMod val="50000"/>
                </a:prstClr>
              </a:solidFill>
              <a:latin typeface="Helvetica"/>
              <a:cs typeface="Helvetica"/>
            </a:endParaRPr>
          </a:p>
          <a:p>
            <a:r>
              <a:rPr lang="en-US" sz="3600" dirty="0">
                <a:solidFill>
                  <a:srgbClr val="C0504D"/>
                </a:solidFill>
                <a:latin typeface="Helvetica"/>
                <a:cs typeface="Helvetica"/>
              </a:rPr>
              <a:t>	DONATE			TAKE A CLASS</a:t>
            </a:r>
          </a:p>
          <a:p>
            <a:r>
              <a:rPr lang="en-US" sz="3600" dirty="0">
                <a:solidFill>
                  <a:srgbClr val="C0504D"/>
                </a:solidFill>
                <a:latin typeface="Helvetica"/>
                <a:cs typeface="Helvetica"/>
              </a:rPr>
              <a:t>	GIVE BLOOD		VOLUNTEER</a:t>
            </a:r>
          </a:p>
        </p:txBody>
      </p:sp>
    </p:spTree>
    <p:extLst>
      <p:ext uri="{BB962C8B-B14F-4D97-AF65-F5344CB8AC3E}">
        <p14:creationId xmlns:p14="http://schemas.microsoft.com/office/powerpoint/2010/main" val="1412763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ustomShape 2"/>
          <p:cNvSpPr/>
          <p:nvPr/>
        </p:nvSpPr>
        <p:spPr>
          <a:xfrm>
            <a:off x="0" y="0"/>
            <a:ext cx="9144000" cy="6857999"/>
          </a:xfrm>
          <a:prstGeom prst="rect">
            <a:avLst/>
          </a:prstGeom>
          <a:noFill/>
          <a:ln>
            <a:noFill/>
          </a:ln>
        </p:spPr>
        <p:txBody>
          <a:bodyPr lIns="81639" tIns="40820" rIns="81639" bIns="40820"/>
          <a:lstStyle/>
          <a:p>
            <a:pPr>
              <a:lnSpc>
                <a:spcPct val="150000"/>
              </a:lnSpc>
            </a:pPr>
            <a:endParaRPr lang="en-GB" sz="3200" dirty="0">
              <a:solidFill>
                <a:prstClr val="black"/>
              </a:solidFill>
              <a:latin typeface="Helvetica"/>
              <a:cs typeface="Helvetica"/>
            </a:endParaRPr>
          </a:p>
          <a:p>
            <a:pPr algn="ctr">
              <a:lnSpc>
                <a:spcPct val="150000"/>
              </a:lnSpc>
            </a:pPr>
            <a:endParaRPr lang="en-GB" sz="3200" dirty="0">
              <a:solidFill>
                <a:prstClr val="black"/>
              </a:solidFill>
              <a:latin typeface="Helvetica"/>
              <a:cs typeface="Helvetica"/>
            </a:endParaRPr>
          </a:p>
          <a:p>
            <a:pPr algn="ctr">
              <a:lnSpc>
                <a:spcPct val="150000"/>
              </a:lnSpc>
            </a:pPr>
            <a:r>
              <a:rPr lang="en-GB" sz="3200" dirty="0">
                <a:solidFill>
                  <a:prstClr val="black"/>
                </a:solidFill>
                <a:latin typeface="Helvetica"/>
                <a:cs typeface="Helvetica"/>
              </a:rPr>
              <a:t>redcross.org/what-we-do/international-services</a:t>
            </a:r>
          </a:p>
          <a:p>
            <a:pPr algn="ctr">
              <a:lnSpc>
                <a:spcPct val="150000"/>
              </a:lnSpc>
            </a:pPr>
            <a:endParaRPr lang="en-GB" sz="3200" dirty="0">
              <a:solidFill>
                <a:prstClr val="black"/>
              </a:solidFill>
              <a:latin typeface="Helvetica"/>
              <a:cs typeface="Helvetica"/>
            </a:endParaRPr>
          </a:p>
          <a:p>
            <a:pPr algn="ctr">
              <a:lnSpc>
                <a:spcPct val="150000"/>
              </a:lnSpc>
            </a:pPr>
            <a:r>
              <a:rPr lang="en-GB" sz="3200" dirty="0">
                <a:solidFill>
                  <a:prstClr val="black"/>
                </a:solidFill>
                <a:latin typeface="Helvetica"/>
                <a:cs typeface="Helvetica"/>
              </a:rPr>
              <a:t>missingmaps.org</a:t>
            </a:r>
            <a:endParaRPr sz="3200" dirty="0">
              <a:solidFill>
                <a:prstClr val="black"/>
              </a:solidFill>
              <a:latin typeface="Helvetica"/>
              <a:cs typeface="Helvetica"/>
            </a:endParaRPr>
          </a:p>
          <a:p>
            <a:pPr algn="ctr">
              <a:lnSpc>
                <a:spcPct val="150000"/>
              </a:lnSpc>
            </a:pPr>
            <a:endParaRPr lang="en-GB" sz="3200" dirty="0">
              <a:solidFill>
                <a:prstClr val="black"/>
              </a:solidFill>
              <a:latin typeface="Helvetica"/>
              <a:cs typeface="Helvetica"/>
            </a:endParaRPr>
          </a:p>
          <a:p>
            <a:pPr algn="ctr">
              <a:lnSpc>
                <a:spcPct val="150000"/>
              </a:lnSpc>
            </a:pPr>
            <a:r>
              <a:rPr lang="en-GB" sz="3200" dirty="0">
                <a:solidFill>
                  <a:prstClr val="black"/>
                </a:solidFill>
                <a:latin typeface="Helvetica"/>
                <a:cs typeface="Helvetica"/>
              </a:rPr>
              <a:t>@</a:t>
            </a:r>
            <a:r>
              <a:rPr lang="en-GB" sz="3200" dirty="0" err="1">
                <a:solidFill>
                  <a:prstClr val="black"/>
                </a:solidFill>
                <a:latin typeface="Helvetica"/>
                <a:cs typeface="Helvetica"/>
              </a:rPr>
              <a:t>theMissingMaps</a:t>
            </a:r>
            <a:endParaRPr sz="3200" dirty="0">
              <a:solidFill>
                <a:prstClr val="black"/>
              </a:solidFill>
              <a:latin typeface="Helvetica"/>
              <a:cs typeface="Helvetica"/>
            </a:endParaRPr>
          </a:p>
          <a:p>
            <a:pPr algn="ctr">
              <a:lnSpc>
                <a:spcPct val="150000"/>
              </a:lnSpc>
            </a:pPr>
            <a:endParaRPr lang="en-GB" sz="3200" dirty="0">
              <a:solidFill>
                <a:prstClr val="black"/>
              </a:solidFill>
              <a:latin typeface="Helvetica"/>
              <a:cs typeface="Helvetica"/>
            </a:endParaRPr>
          </a:p>
          <a:p>
            <a:pPr algn="ctr">
              <a:lnSpc>
                <a:spcPct val="150000"/>
              </a:lnSpc>
            </a:pPr>
            <a:r>
              <a:rPr lang="en-GB" sz="3200" dirty="0">
                <a:solidFill>
                  <a:prstClr val="black"/>
                </a:solidFill>
                <a:latin typeface="Helvetica"/>
                <a:cs typeface="Helvetica"/>
              </a:rPr>
              <a:t>facebook.com/</a:t>
            </a:r>
            <a:r>
              <a:rPr lang="en-GB" sz="3200" dirty="0" err="1">
                <a:solidFill>
                  <a:prstClr val="black"/>
                </a:solidFill>
                <a:latin typeface="Helvetica"/>
                <a:cs typeface="Helvetica"/>
              </a:rPr>
              <a:t>MissingMapsProject</a:t>
            </a:r>
            <a:endParaRPr sz="3200" dirty="0">
              <a:solidFill>
                <a:prstClr val="black"/>
              </a:solidFill>
              <a:latin typeface="Helvetica"/>
              <a:cs typeface="Helvetica"/>
            </a:endParaRPr>
          </a:p>
          <a:p>
            <a:endParaRPr dirty="0">
              <a:solidFill>
                <a:prstClr val="black"/>
              </a:solidFill>
              <a:latin typeface="Helvetica"/>
              <a:cs typeface="Helvetica"/>
            </a:endParaRPr>
          </a:p>
        </p:txBody>
      </p:sp>
      <p:pic>
        <p:nvPicPr>
          <p:cNvPr id="2" name="Picture 1" descr="twitter_201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47898" y="3892371"/>
            <a:ext cx="457200" cy="457200"/>
          </a:xfrm>
          <a:prstGeom prst="rect">
            <a:avLst/>
          </a:prstGeom>
        </p:spPr>
      </p:pic>
      <p:pic>
        <p:nvPicPr>
          <p:cNvPr id="3" name="Picture 2" descr="facebook-logo-vectorfree-facebook-vector-icon-fb-1-alk3c8vu.png"/>
          <p:cNvPicPr>
            <a:picLocks/>
          </p:cNvPicPr>
          <p:nvPr/>
        </p:nvPicPr>
        <p:blipFill>
          <a:blip r:embed="rId4" cstate="email">
            <a:extLst>
              <a:ext uri="{28A0092B-C50C-407E-A947-70E740481C1C}">
                <a14:useLocalDpi xmlns:a14="http://schemas.microsoft.com/office/drawing/2010/main"/>
              </a:ext>
            </a:extLst>
          </a:blip>
          <a:stretch>
            <a:fillRect/>
          </a:stretch>
        </p:blipFill>
        <p:spPr>
          <a:xfrm>
            <a:off x="4102735" y="5334207"/>
            <a:ext cx="725916" cy="457200"/>
          </a:xfrm>
          <a:prstGeom prst="rect">
            <a:avLst/>
          </a:prstGeom>
        </p:spPr>
      </p:pic>
      <p:pic>
        <p:nvPicPr>
          <p:cNvPr id="7" name="Picture 6"/>
          <p:cNvPicPr/>
          <p:nvPr/>
        </p:nvPicPr>
        <p:blipFill rotWithShape="1">
          <a:blip r:embed="rId5" cstate="email">
            <a:extLst>
              <a:ext uri="{28A0092B-C50C-407E-A947-70E740481C1C}">
                <a14:useLocalDpi xmlns:a14="http://schemas.microsoft.com/office/drawing/2010/main"/>
              </a:ext>
            </a:extLst>
          </a:blip>
          <a:srcRect/>
          <a:stretch/>
        </p:blipFill>
        <p:spPr>
          <a:xfrm>
            <a:off x="4240231" y="2450535"/>
            <a:ext cx="457200" cy="457200"/>
          </a:xfrm>
          <a:prstGeom prst="rect">
            <a:avLst/>
          </a:prstGeom>
          <a:ln>
            <a:noFill/>
          </a:ln>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76646" y="845779"/>
            <a:ext cx="1752735" cy="620120"/>
          </a:xfrm>
          <a:prstGeom prst="rect">
            <a:avLst/>
          </a:prstGeom>
        </p:spPr>
      </p:pic>
    </p:spTree>
    <p:extLst>
      <p:ext uri="{BB962C8B-B14F-4D97-AF65-F5344CB8AC3E}">
        <p14:creationId xmlns:p14="http://schemas.microsoft.com/office/powerpoint/2010/main" val="9373263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098835"/>
            <a:ext cx="9144000" cy="533088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5" name="object 5"/>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6" name="object 6"/>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7" name="object 7"/>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1" name="object 11"/>
          <p:cNvSpPr txBox="1">
            <a:spLocks noGrp="1"/>
          </p:cNvSpPr>
          <p:nvPr>
            <p:ph type="title"/>
          </p:nvPr>
        </p:nvSpPr>
        <p:spPr>
          <a:xfrm>
            <a:off x="1075312" y="252512"/>
            <a:ext cx="2965450" cy="330200"/>
          </a:xfrm>
          <a:prstGeom prst="rect">
            <a:avLst/>
          </a:prstGeom>
        </p:spPr>
        <p:txBody>
          <a:bodyPr vert="horz" wrap="square" lIns="0" tIns="12700" rIns="0" bIns="0" rtlCol="0">
            <a:spAutoFit/>
          </a:bodyPr>
          <a:lstStyle/>
          <a:p>
            <a:pPr marL="12700">
              <a:lnSpc>
                <a:spcPct val="100000"/>
              </a:lnSpc>
              <a:spcBef>
                <a:spcPts val="100"/>
              </a:spcBef>
            </a:pPr>
            <a:r>
              <a:rPr sz="2000" spc="-5" dirty="0"/>
              <a:t>Background </a:t>
            </a:r>
            <a:r>
              <a:rPr sz="2000" dirty="0"/>
              <a:t>and</a:t>
            </a:r>
            <a:r>
              <a:rPr sz="2000" spc="-80" dirty="0"/>
              <a:t> </a:t>
            </a:r>
            <a:r>
              <a:rPr sz="2000" dirty="0"/>
              <a:t>context</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12648"/>
            <a:ext cx="9144000" cy="624535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5" name="object 5"/>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6" name="object 6"/>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7" name="object 7"/>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1" name="object 11"/>
          <p:cNvSpPr txBox="1">
            <a:spLocks noGrp="1"/>
          </p:cNvSpPr>
          <p:nvPr>
            <p:ph type="title"/>
          </p:nvPr>
        </p:nvSpPr>
        <p:spPr>
          <a:xfrm>
            <a:off x="1075312" y="252512"/>
            <a:ext cx="2965450" cy="330200"/>
          </a:xfrm>
          <a:prstGeom prst="rect">
            <a:avLst/>
          </a:prstGeom>
        </p:spPr>
        <p:txBody>
          <a:bodyPr vert="horz" wrap="square" lIns="0" tIns="12700" rIns="0" bIns="0" rtlCol="0">
            <a:spAutoFit/>
          </a:bodyPr>
          <a:lstStyle/>
          <a:p>
            <a:pPr marL="12700">
              <a:lnSpc>
                <a:spcPct val="100000"/>
              </a:lnSpc>
              <a:spcBef>
                <a:spcPts val="100"/>
              </a:spcBef>
            </a:pPr>
            <a:r>
              <a:rPr sz="2000" spc="-5" dirty="0"/>
              <a:t>Background </a:t>
            </a:r>
            <a:r>
              <a:rPr sz="2000" dirty="0"/>
              <a:t>and</a:t>
            </a:r>
            <a:r>
              <a:rPr sz="2000" spc="-80" dirty="0"/>
              <a:t> </a:t>
            </a:r>
            <a:r>
              <a:rPr sz="2000" dirty="0"/>
              <a:t>context</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6529" y="868680"/>
            <a:ext cx="3757102" cy="277371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43397" y="3877055"/>
            <a:ext cx="3849621" cy="279441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4604004" y="974606"/>
            <a:ext cx="4245977" cy="2381993"/>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4361688" y="3691051"/>
            <a:ext cx="4290411" cy="3133341"/>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7" name="object 7"/>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8" name="object 8"/>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9" name="object 9"/>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2" name="object 12"/>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3" name="object 13"/>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4" name="object 14"/>
          <p:cNvSpPr txBox="1">
            <a:spLocks noGrp="1"/>
          </p:cNvSpPr>
          <p:nvPr>
            <p:ph type="title"/>
          </p:nvPr>
        </p:nvSpPr>
        <p:spPr>
          <a:xfrm>
            <a:off x="1075312" y="252512"/>
            <a:ext cx="2965450" cy="330200"/>
          </a:xfrm>
          <a:prstGeom prst="rect">
            <a:avLst/>
          </a:prstGeom>
        </p:spPr>
        <p:txBody>
          <a:bodyPr vert="horz" wrap="square" lIns="0" tIns="12700" rIns="0" bIns="0" rtlCol="0">
            <a:spAutoFit/>
          </a:bodyPr>
          <a:lstStyle/>
          <a:p>
            <a:pPr marL="12700">
              <a:lnSpc>
                <a:spcPct val="100000"/>
              </a:lnSpc>
              <a:spcBef>
                <a:spcPts val="100"/>
              </a:spcBef>
            </a:pPr>
            <a:r>
              <a:rPr sz="2000" spc="-5" dirty="0"/>
              <a:t>Background </a:t>
            </a:r>
            <a:r>
              <a:rPr sz="2000" dirty="0"/>
              <a:t>and</a:t>
            </a:r>
            <a:r>
              <a:rPr sz="2000" spc="-80" dirty="0"/>
              <a:t> </a:t>
            </a:r>
            <a:r>
              <a:rPr sz="2000" dirty="0"/>
              <a:t>context</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8969"/>
            <a:ext cx="9144000" cy="6209030"/>
          </a:xfrm>
          <a:custGeom>
            <a:avLst/>
            <a:gdLst/>
            <a:ahLst/>
            <a:cxnLst/>
            <a:rect l="l" t="t" r="r" b="b"/>
            <a:pathLst>
              <a:path w="9144000" h="6209030">
                <a:moveTo>
                  <a:pt x="0" y="6209030"/>
                </a:moveTo>
                <a:lnTo>
                  <a:pt x="9144000" y="6209030"/>
                </a:lnTo>
                <a:lnTo>
                  <a:pt x="9144000" y="0"/>
                </a:lnTo>
                <a:lnTo>
                  <a:pt x="0" y="0"/>
                </a:lnTo>
                <a:lnTo>
                  <a:pt x="0" y="6209030"/>
                </a:lnTo>
                <a:close/>
              </a:path>
            </a:pathLst>
          </a:custGeom>
          <a:solidFill>
            <a:srgbClr val="020302"/>
          </a:solidFill>
        </p:spPr>
        <p:txBody>
          <a:bodyPr wrap="square" lIns="0" tIns="0" rIns="0" bIns="0" rtlCol="0"/>
          <a:lstStyle/>
          <a:p>
            <a:endParaRPr/>
          </a:p>
        </p:txBody>
      </p:sp>
      <p:sp>
        <p:nvSpPr>
          <p:cNvPr id="3" name="object 3"/>
          <p:cNvSpPr/>
          <p:nvPr/>
        </p:nvSpPr>
        <p:spPr>
          <a:xfrm>
            <a:off x="4620303" y="1173480"/>
            <a:ext cx="4523696" cy="462810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1173492"/>
            <a:ext cx="4430252" cy="4640656"/>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520700" y="5861018"/>
            <a:ext cx="3169920" cy="405130"/>
          </a:xfrm>
          <a:prstGeom prst="rect">
            <a:avLst/>
          </a:prstGeom>
        </p:spPr>
        <p:txBody>
          <a:bodyPr vert="horz" wrap="square" lIns="0" tIns="17780" rIns="0" bIns="0" rtlCol="0">
            <a:spAutoFit/>
          </a:bodyPr>
          <a:lstStyle/>
          <a:p>
            <a:pPr marL="12700">
              <a:lnSpc>
                <a:spcPct val="100000"/>
              </a:lnSpc>
              <a:spcBef>
                <a:spcPts val="140"/>
              </a:spcBef>
            </a:pPr>
            <a:r>
              <a:rPr sz="2450" spc="5" dirty="0">
                <a:solidFill>
                  <a:srgbClr val="FFFFFF"/>
                </a:solidFill>
                <a:latin typeface="Myriad Pro"/>
                <a:cs typeface="Myriad Pro"/>
              </a:rPr>
              <a:t>Before </a:t>
            </a:r>
            <a:r>
              <a:rPr sz="2450" spc="10" dirty="0">
                <a:solidFill>
                  <a:srgbClr val="FFFFFF"/>
                </a:solidFill>
                <a:latin typeface="Myriad Pro"/>
                <a:cs typeface="Myriad Pro"/>
              </a:rPr>
              <a:t>remote</a:t>
            </a:r>
            <a:r>
              <a:rPr sz="2450" spc="-45" dirty="0">
                <a:solidFill>
                  <a:srgbClr val="FFFFFF"/>
                </a:solidFill>
                <a:latin typeface="Myriad Pro"/>
                <a:cs typeface="Myriad Pro"/>
              </a:rPr>
              <a:t> </a:t>
            </a:r>
            <a:r>
              <a:rPr sz="2450" spc="20" dirty="0">
                <a:solidFill>
                  <a:srgbClr val="FFFFFF"/>
                </a:solidFill>
                <a:latin typeface="Myriad Pro"/>
                <a:cs typeface="Myriad Pro"/>
              </a:rPr>
              <a:t>mapping</a:t>
            </a:r>
            <a:endParaRPr sz="2450">
              <a:latin typeface="Myriad Pro"/>
              <a:cs typeface="Myriad Pro"/>
            </a:endParaRPr>
          </a:p>
        </p:txBody>
      </p:sp>
      <p:sp>
        <p:nvSpPr>
          <p:cNvPr id="6" name="object 6"/>
          <p:cNvSpPr txBox="1"/>
          <p:nvPr/>
        </p:nvSpPr>
        <p:spPr>
          <a:xfrm>
            <a:off x="5382259" y="5884481"/>
            <a:ext cx="2947670" cy="401955"/>
          </a:xfrm>
          <a:prstGeom prst="rect">
            <a:avLst/>
          </a:prstGeom>
        </p:spPr>
        <p:txBody>
          <a:bodyPr vert="horz" wrap="square" lIns="0" tIns="15240" rIns="0" bIns="0" rtlCol="0">
            <a:spAutoFit/>
          </a:bodyPr>
          <a:lstStyle/>
          <a:p>
            <a:pPr marL="12700">
              <a:lnSpc>
                <a:spcPct val="100000"/>
              </a:lnSpc>
              <a:spcBef>
                <a:spcPts val="120"/>
              </a:spcBef>
            </a:pPr>
            <a:r>
              <a:rPr sz="2450" spc="5" dirty="0">
                <a:solidFill>
                  <a:srgbClr val="FFFFFF"/>
                </a:solidFill>
                <a:latin typeface="Myriad Pro"/>
                <a:cs typeface="Myriad Pro"/>
              </a:rPr>
              <a:t>After </a:t>
            </a:r>
            <a:r>
              <a:rPr sz="2450" dirty="0">
                <a:solidFill>
                  <a:srgbClr val="FFFFFF"/>
                </a:solidFill>
                <a:latin typeface="Myriad Pro"/>
                <a:cs typeface="Myriad Pro"/>
              </a:rPr>
              <a:t>remote</a:t>
            </a:r>
            <a:r>
              <a:rPr sz="2450" spc="-70" dirty="0">
                <a:solidFill>
                  <a:srgbClr val="FFFFFF"/>
                </a:solidFill>
                <a:latin typeface="Myriad Pro"/>
                <a:cs typeface="Myriad Pro"/>
              </a:rPr>
              <a:t> </a:t>
            </a:r>
            <a:r>
              <a:rPr sz="2450" spc="10" dirty="0">
                <a:solidFill>
                  <a:srgbClr val="FFFFFF"/>
                </a:solidFill>
                <a:latin typeface="Myriad Pro"/>
                <a:cs typeface="Myriad Pro"/>
              </a:rPr>
              <a:t>mapping</a:t>
            </a:r>
            <a:endParaRPr sz="2450">
              <a:latin typeface="Myriad Pro"/>
              <a:cs typeface="Myriad Pro"/>
            </a:endParaRPr>
          </a:p>
        </p:txBody>
      </p:sp>
      <p:sp>
        <p:nvSpPr>
          <p:cNvPr id="7" name="object 7"/>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8" name="object 8"/>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9" name="object 9"/>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10" name="object 10"/>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12" name="object 12"/>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3" name="object 13"/>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4" name="object 14"/>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5" name="object 15"/>
          <p:cNvSpPr txBox="1"/>
          <p:nvPr/>
        </p:nvSpPr>
        <p:spPr>
          <a:xfrm>
            <a:off x="1075312" y="252512"/>
            <a:ext cx="2965450" cy="33020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FFFFFF"/>
                </a:solidFill>
                <a:latin typeface="Avenir"/>
                <a:cs typeface="Avenir"/>
              </a:rPr>
              <a:t>Background </a:t>
            </a:r>
            <a:r>
              <a:rPr sz="2000" b="1" dirty="0">
                <a:solidFill>
                  <a:srgbClr val="FFFFFF"/>
                </a:solidFill>
                <a:latin typeface="Avenir"/>
                <a:cs typeface="Avenir"/>
              </a:rPr>
              <a:t>and</a:t>
            </a:r>
            <a:r>
              <a:rPr sz="2000" b="1" spc="-80" dirty="0">
                <a:solidFill>
                  <a:srgbClr val="FFFFFF"/>
                </a:solidFill>
                <a:latin typeface="Avenir"/>
                <a:cs typeface="Avenir"/>
              </a:rPr>
              <a:t> </a:t>
            </a:r>
            <a:r>
              <a:rPr sz="2000" b="1" dirty="0">
                <a:solidFill>
                  <a:srgbClr val="FFFFFF"/>
                </a:solidFill>
                <a:latin typeface="Avenir"/>
                <a:cs typeface="Avenir"/>
              </a:rPr>
              <a:t>context</a:t>
            </a:r>
            <a:endParaRPr sz="2000">
              <a:latin typeface="Avenir"/>
              <a:cs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2038" y="6044070"/>
            <a:ext cx="4929431" cy="81392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686" y="958952"/>
            <a:ext cx="9136627" cy="498083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5" name="object 5"/>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6" name="object 6"/>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7" name="object 7"/>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8" name="object 8"/>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2" name="object 12"/>
          <p:cNvSpPr txBox="1">
            <a:spLocks noGrp="1"/>
          </p:cNvSpPr>
          <p:nvPr>
            <p:ph type="title"/>
          </p:nvPr>
        </p:nvSpPr>
        <p:spPr>
          <a:xfrm>
            <a:off x="1075312" y="252512"/>
            <a:ext cx="2965450" cy="330200"/>
          </a:xfrm>
          <a:prstGeom prst="rect">
            <a:avLst/>
          </a:prstGeom>
        </p:spPr>
        <p:txBody>
          <a:bodyPr vert="horz" wrap="square" lIns="0" tIns="12700" rIns="0" bIns="0" rtlCol="0">
            <a:spAutoFit/>
          </a:bodyPr>
          <a:lstStyle/>
          <a:p>
            <a:pPr marL="12700">
              <a:lnSpc>
                <a:spcPct val="100000"/>
              </a:lnSpc>
              <a:spcBef>
                <a:spcPts val="100"/>
              </a:spcBef>
            </a:pPr>
            <a:r>
              <a:rPr sz="2000" spc="-5" dirty="0"/>
              <a:t>Background </a:t>
            </a:r>
            <a:r>
              <a:rPr sz="2000" dirty="0"/>
              <a:t>and</a:t>
            </a:r>
            <a:r>
              <a:rPr sz="2000" spc="-80" dirty="0"/>
              <a:t> </a:t>
            </a:r>
            <a:r>
              <a:rPr sz="2000" dirty="0"/>
              <a:t>context</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27380" y="4504748"/>
            <a:ext cx="2302510" cy="938530"/>
          </a:xfrm>
          <a:prstGeom prst="rect">
            <a:avLst/>
          </a:prstGeom>
        </p:spPr>
        <p:txBody>
          <a:bodyPr vert="horz" wrap="square" lIns="0" tIns="15240" rIns="0" bIns="0" rtlCol="0">
            <a:spAutoFit/>
          </a:bodyPr>
          <a:lstStyle/>
          <a:p>
            <a:pPr marL="12700">
              <a:lnSpc>
                <a:spcPct val="100000"/>
              </a:lnSpc>
              <a:spcBef>
                <a:spcPts val="120"/>
              </a:spcBef>
            </a:pPr>
            <a:r>
              <a:rPr sz="1700" spc="-10" dirty="0">
                <a:solidFill>
                  <a:srgbClr val="020302"/>
                </a:solidFill>
                <a:latin typeface="Myriad Pro"/>
                <a:cs typeface="Myriad Pro"/>
              </a:rPr>
              <a:t>Step</a:t>
            </a:r>
            <a:r>
              <a:rPr sz="1700" spc="-35" dirty="0">
                <a:solidFill>
                  <a:srgbClr val="020302"/>
                </a:solidFill>
                <a:latin typeface="Myriad Pro"/>
                <a:cs typeface="Myriad Pro"/>
              </a:rPr>
              <a:t> </a:t>
            </a:r>
            <a:r>
              <a:rPr sz="1700" spc="10" dirty="0">
                <a:solidFill>
                  <a:srgbClr val="020302"/>
                </a:solidFill>
                <a:latin typeface="Myriad Pro"/>
                <a:cs typeface="Myriad Pro"/>
              </a:rPr>
              <a:t>1</a:t>
            </a:r>
            <a:endParaRPr sz="1700">
              <a:latin typeface="Myriad Pro"/>
              <a:cs typeface="Myriad Pro"/>
            </a:endParaRPr>
          </a:p>
          <a:p>
            <a:pPr marL="12700" marR="5080">
              <a:lnSpc>
                <a:spcPct val="107600"/>
              </a:lnSpc>
              <a:spcBef>
                <a:spcPts val="1250"/>
              </a:spcBef>
            </a:pPr>
            <a:r>
              <a:rPr sz="1500" spc="-25" dirty="0">
                <a:solidFill>
                  <a:srgbClr val="020302"/>
                </a:solidFill>
                <a:latin typeface="Myriad Pro"/>
                <a:cs typeface="Myriad Pro"/>
              </a:rPr>
              <a:t>Volunteers </a:t>
            </a:r>
            <a:r>
              <a:rPr sz="1500" spc="-20" dirty="0">
                <a:solidFill>
                  <a:srgbClr val="020302"/>
                </a:solidFill>
                <a:latin typeface="Myriad Pro"/>
                <a:cs typeface="Myriad Pro"/>
              </a:rPr>
              <a:t>trace satellite  </a:t>
            </a:r>
            <a:r>
              <a:rPr sz="1500" spc="-10" dirty="0">
                <a:solidFill>
                  <a:srgbClr val="020302"/>
                </a:solidFill>
                <a:latin typeface="Myriad Pro"/>
                <a:cs typeface="Myriad Pro"/>
              </a:rPr>
              <a:t>imagery </a:t>
            </a:r>
            <a:r>
              <a:rPr sz="1500" spc="-15" dirty="0">
                <a:solidFill>
                  <a:srgbClr val="020302"/>
                </a:solidFill>
                <a:latin typeface="Myriad Pro"/>
                <a:cs typeface="Myriad Pro"/>
              </a:rPr>
              <a:t>into</a:t>
            </a:r>
            <a:r>
              <a:rPr sz="1500" spc="-95" dirty="0">
                <a:solidFill>
                  <a:srgbClr val="020302"/>
                </a:solidFill>
                <a:latin typeface="Myriad Pro"/>
                <a:cs typeface="Myriad Pro"/>
              </a:rPr>
              <a:t> </a:t>
            </a:r>
            <a:r>
              <a:rPr sz="1500" spc="-20" dirty="0">
                <a:solidFill>
                  <a:srgbClr val="020302"/>
                </a:solidFill>
                <a:latin typeface="Myriad Pro"/>
                <a:cs typeface="Myriad Pro"/>
              </a:rPr>
              <a:t>OpenStreetMap</a:t>
            </a:r>
            <a:endParaRPr sz="1500">
              <a:latin typeface="Myriad Pro"/>
              <a:cs typeface="Myriad Pro"/>
            </a:endParaRPr>
          </a:p>
        </p:txBody>
      </p:sp>
      <p:sp>
        <p:nvSpPr>
          <p:cNvPr id="3" name="object 3"/>
          <p:cNvSpPr txBox="1"/>
          <p:nvPr/>
        </p:nvSpPr>
        <p:spPr>
          <a:xfrm>
            <a:off x="3479925" y="4492048"/>
            <a:ext cx="1887220" cy="1430655"/>
          </a:xfrm>
          <a:prstGeom prst="rect">
            <a:avLst/>
          </a:prstGeom>
        </p:spPr>
        <p:txBody>
          <a:bodyPr vert="horz" wrap="square" lIns="0" tIns="15240" rIns="0" bIns="0" rtlCol="0">
            <a:spAutoFit/>
          </a:bodyPr>
          <a:lstStyle/>
          <a:p>
            <a:pPr marL="12700">
              <a:lnSpc>
                <a:spcPct val="100000"/>
              </a:lnSpc>
              <a:spcBef>
                <a:spcPts val="120"/>
              </a:spcBef>
            </a:pPr>
            <a:r>
              <a:rPr sz="1700" spc="-10" dirty="0">
                <a:solidFill>
                  <a:srgbClr val="020302"/>
                </a:solidFill>
                <a:latin typeface="Myriad Pro"/>
                <a:cs typeface="Myriad Pro"/>
              </a:rPr>
              <a:t>Step</a:t>
            </a:r>
            <a:r>
              <a:rPr sz="1700" spc="-35" dirty="0">
                <a:solidFill>
                  <a:srgbClr val="020302"/>
                </a:solidFill>
                <a:latin typeface="Myriad Pro"/>
                <a:cs typeface="Myriad Pro"/>
              </a:rPr>
              <a:t> </a:t>
            </a:r>
            <a:r>
              <a:rPr sz="1700" spc="10" dirty="0">
                <a:solidFill>
                  <a:srgbClr val="020302"/>
                </a:solidFill>
                <a:latin typeface="Myriad Pro"/>
                <a:cs typeface="Myriad Pro"/>
              </a:rPr>
              <a:t>2</a:t>
            </a:r>
            <a:endParaRPr sz="1700">
              <a:latin typeface="Myriad Pro"/>
              <a:cs typeface="Myriad Pro"/>
            </a:endParaRPr>
          </a:p>
          <a:p>
            <a:pPr marL="12700" marR="5080">
              <a:lnSpc>
                <a:spcPct val="107600"/>
              </a:lnSpc>
              <a:spcBef>
                <a:spcPts val="1250"/>
              </a:spcBef>
            </a:pPr>
            <a:r>
              <a:rPr sz="1500" spc="-15" dirty="0">
                <a:solidFill>
                  <a:srgbClr val="020302"/>
                </a:solidFill>
                <a:latin typeface="Myriad Pro"/>
                <a:cs typeface="Myriad Pro"/>
              </a:rPr>
              <a:t>Community </a:t>
            </a:r>
            <a:r>
              <a:rPr sz="1500" spc="-20" dirty="0">
                <a:solidFill>
                  <a:srgbClr val="020302"/>
                </a:solidFill>
                <a:latin typeface="Myriad Pro"/>
                <a:cs typeface="Myriad Pro"/>
              </a:rPr>
              <a:t>volunteers  </a:t>
            </a:r>
            <a:r>
              <a:rPr sz="1500" spc="-10" dirty="0">
                <a:solidFill>
                  <a:srgbClr val="020302"/>
                </a:solidFill>
                <a:latin typeface="Myriad Pro"/>
                <a:cs typeface="Myriad Pro"/>
              </a:rPr>
              <a:t>add </a:t>
            </a:r>
            <a:r>
              <a:rPr sz="1500" spc="-15" dirty="0">
                <a:solidFill>
                  <a:srgbClr val="020302"/>
                </a:solidFill>
                <a:latin typeface="Myriad Pro"/>
                <a:cs typeface="Myriad Pro"/>
              </a:rPr>
              <a:t>local details such</a:t>
            </a:r>
            <a:r>
              <a:rPr sz="1500" spc="-150" dirty="0">
                <a:solidFill>
                  <a:srgbClr val="020302"/>
                </a:solidFill>
                <a:latin typeface="Myriad Pro"/>
                <a:cs typeface="Myriad Pro"/>
              </a:rPr>
              <a:t> </a:t>
            </a:r>
            <a:r>
              <a:rPr sz="1500" spc="-20" dirty="0">
                <a:solidFill>
                  <a:srgbClr val="020302"/>
                </a:solidFill>
                <a:latin typeface="Myriad Pro"/>
                <a:cs typeface="Myriad Pro"/>
              </a:rPr>
              <a:t>as  neighborhoods, street  names, </a:t>
            </a:r>
            <a:r>
              <a:rPr sz="1500" spc="-10" dirty="0">
                <a:solidFill>
                  <a:srgbClr val="020302"/>
                </a:solidFill>
                <a:latin typeface="Myriad Pro"/>
                <a:cs typeface="Myriad Pro"/>
              </a:rPr>
              <a:t>and</a:t>
            </a:r>
            <a:r>
              <a:rPr sz="1500" spc="-50" dirty="0">
                <a:solidFill>
                  <a:srgbClr val="020302"/>
                </a:solidFill>
                <a:latin typeface="Myriad Pro"/>
                <a:cs typeface="Myriad Pro"/>
              </a:rPr>
              <a:t> </a:t>
            </a:r>
            <a:r>
              <a:rPr sz="1500" spc="-20" dirty="0">
                <a:solidFill>
                  <a:srgbClr val="020302"/>
                </a:solidFill>
                <a:latin typeface="Myriad Pro"/>
                <a:cs typeface="Myriad Pro"/>
              </a:rPr>
              <a:t>schools</a:t>
            </a:r>
            <a:endParaRPr sz="1500">
              <a:latin typeface="Myriad Pro"/>
              <a:cs typeface="Myriad Pro"/>
            </a:endParaRPr>
          </a:p>
        </p:txBody>
      </p:sp>
      <p:sp>
        <p:nvSpPr>
          <p:cNvPr id="4" name="object 4"/>
          <p:cNvSpPr txBox="1"/>
          <p:nvPr/>
        </p:nvSpPr>
        <p:spPr>
          <a:xfrm>
            <a:off x="6241796" y="4504748"/>
            <a:ext cx="2214245" cy="1184275"/>
          </a:xfrm>
          <a:prstGeom prst="rect">
            <a:avLst/>
          </a:prstGeom>
        </p:spPr>
        <p:txBody>
          <a:bodyPr vert="horz" wrap="square" lIns="0" tIns="15240" rIns="0" bIns="0" rtlCol="0">
            <a:spAutoFit/>
          </a:bodyPr>
          <a:lstStyle/>
          <a:p>
            <a:pPr marL="12700" algn="just">
              <a:lnSpc>
                <a:spcPct val="100000"/>
              </a:lnSpc>
              <a:spcBef>
                <a:spcPts val="120"/>
              </a:spcBef>
            </a:pPr>
            <a:r>
              <a:rPr sz="1700" spc="-10" dirty="0">
                <a:solidFill>
                  <a:srgbClr val="020302"/>
                </a:solidFill>
                <a:latin typeface="Myriad Pro"/>
                <a:cs typeface="Myriad Pro"/>
              </a:rPr>
              <a:t>Step</a:t>
            </a:r>
            <a:r>
              <a:rPr sz="1700" spc="-35" dirty="0">
                <a:solidFill>
                  <a:srgbClr val="020302"/>
                </a:solidFill>
                <a:latin typeface="Myriad Pro"/>
                <a:cs typeface="Myriad Pro"/>
              </a:rPr>
              <a:t> </a:t>
            </a:r>
            <a:r>
              <a:rPr sz="1700" spc="10" dirty="0">
                <a:solidFill>
                  <a:srgbClr val="020302"/>
                </a:solidFill>
                <a:latin typeface="Myriad Pro"/>
                <a:cs typeface="Myriad Pro"/>
              </a:rPr>
              <a:t>3</a:t>
            </a:r>
            <a:endParaRPr sz="1700">
              <a:latin typeface="Myriad Pro"/>
              <a:cs typeface="Myriad Pro"/>
            </a:endParaRPr>
          </a:p>
          <a:p>
            <a:pPr marL="12700" marR="5080" algn="just">
              <a:lnSpc>
                <a:spcPct val="107600"/>
              </a:lnSpc>
              <a:spcBef>
                <a:spcPts val="1250"/>
              </a:spcBef>
            </a:pPr>
            <a:r>
              <a:rPr sz="1500" spc="-15" dirty="0">
                <a:solidFill>
                  <a:srgbClr val="020302"/>
                </a:solidFill>
                <a:latin typeface="Myriad Pro"/>
                <a:cs typeface="Myriad Pro"/>
              </a:rPr>
              <a:t>Humanitarian </a:t>
            </a:r>
            <a:r>
              <a:rPr sz="1500" spc="-20" dirty="0">
                <a:solidFill>
                  <a:srgbClr val="020302"/>
                </a:solidFill>
                <a:latin typeface="Myriad Pro"/>
                <a:cs typeface="Myriad Pro"/>
              </a:rPr>
              <a:t>organizations  </a:t>
            </a:r>
            <a:r>
              <a:rPr sz="1500" spc="-15" dirty="0">
                <a:solidFill>
                  <a:srgbClr val="020302"/>
                </a:solidFill>
                <a:latin typeface="Myriad Pro"/>
                <a:cs typeface="Myriad Pro"/>
              </a:rPr>
              <a:t>use mapped </a:t>
            </a:r>
            <a:r>
              <a:rPr sz="1500" spc="-20" dirty="0">
                <a:solidFill>
                  <a:srgbClr val="020302"/>
                </a:solidFill>
                <a:latin typeface="Myriad Pro"/>
                <a:cs typeface="Myriad Pro"/>
              </a:rPr>
              <a:t>information </a:t>
            </a:r>
            <a:r>
              <a:rPr sz="1500" spc="-10" dirty="0">
                <a:solidFill>
                  <a:srgbClr val="020302"/>
                </a:solidFill>
                <a:latin typeface="Myriad Pro"/>
                <a:cs typeface="Myriad Pro"/>
              </a:rPr>
              <a:t>to  </a:t>
            </a:r>
            <a:r>
              <a:rPr sz="1500" spc="-15" dirty="0">
                <a:solidFill>
                  <a:srgbClr val="020302"/>
                </a:solidFill>
                <a:latin typeface="Myriad Pro"/>
                <a:cs typeface="Myriad Pro"/>
              </a:rPr>
              <a:t>plan activities that </a:t>
            </a:r>
            <a:r>
              <a:rPr sz="1500" spc="-20" dirty="0">
                <a:solidFill>
                  <a:srgbClr val="020302"/>
                </a:solidFill>
                <a:latin typeface="Myriad Pro"/>
                <a:cs typeface="Myriad Pro"/>
              </a:rPr>
              <a:t>save</a:t>
            </a:r>
            <a:r>
              <a:rPr sz="1500" spc="-114" dirty="0">
                <a:solidFill>
                  <a:srgbClr val="020302"/>
                </a:solidFill>
                <a:latin typeface="Myriad Pro"/>
                <a:cs typeface="Myriad Pro"/>
              </a:rPr>
              <a:t> </a:t>
            </a:r>
            <a:r>
              <a:rPr sz="1500" spc="-25" dirty="0">
                <a:solidFill>
                  <a:srgbClr val="020302"/>
                </a:solidFill>
                <a:latin typeface="Myriad Pro"/>
                <a:cs typeface="Myriad Pro"/>
              </a:rPr>
              <a:t>lives</a:t>
            </a:r>
            <a:endParaRPr sz="1500">
              <a:latin typeface="Myriad Pro"/>
              <a:cs typeface="Myriad Pro"/>
            </a:endParaRPr>
          </a:p>
        </p:txBody>
      </p:sp>
      <p:sp>
        <p:nvSpPr>
          <p:cNvPr id="5" name="object 5"/>
          <p:cNvSpPr/>
          <p:nvPr/>
        </p:nvSpPr>
        <p:spPr>
          <a:xfrm>
            <a:off x="619874" y="1965960"/>
            <a:ext cx="7903428" cy="238241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27380" y="1212589"/>
            <a:ext cx="3093720" cy="558800"/>
          </a:xfrm>
          <a:prstGeom prst="rect">
            <a:avLst/>
          </a:prstGeom>
        </p:spPr>
        <p:txBody>
          <a:bodyPr vert="horz" wrap="square" lIns="0" tIns="12700" rIns="0" bIns="0" rtlCol="0">
            <a:spAutoFit/>
          </a:bodyPr>
          <a:lstStyle/>
          <a:p>
            <a:pPr marL="12700">
              <a:lnSpc>
                <a:spcPct val="100000"/>
              </a:lnSpc>
              <a:spcBef>
                <a:spcPts val="100"/>
              </a:spcBef>
              <a:tabLst>
                <a:tab pos="1874520" algn="l"/>
              </a:tabLst>
            </a:pPr>
            <a:r>
              <a:rPr sz="3500" b="1" dirty="0">
                <a:latin typeface="Montserrat"/>
                <a:cs typeface="Montserrat"/>
              </a:rPr>
              <a:t>Missing	Maps</a:t>
            </a:r>
            <a:endParaRPr sz="3500" dirty="0">
              <a:latin typeface="Montserrat"/>
              <a:cs typeface="Montserrat"/>
            </a:endParaRPr>
          </a:p>
        </p:txBody>
      </p:sp>
      <p:sp>
        <p:nvSpPr>
          <p:cNvPr id="7" name="object 7"/>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8" name="object 8"/>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9" name="object 9"/>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10" name="object 10"/>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12" name="object 12"/>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3" name="object 13"/>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4" name="object 14"/>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5" name="object 15"/>
          <p:cNvSpPr txBox="1">
            <a:spLocks noGrp="1"/>
          </p:cNvSpPr>
          <p:nvPr>
            <p:ph type="title"/>
          </p:nvPr>
        </p:nvSpPr>
        <p:spPr>
          <a:xfrm>
            <a:off x="1075312" y="252512"/>
            <a:ext cx="2965450" cy="330200"/>
          </a:xfrm>
          <a:prstGeom prst="rect">
            <a:avLst/>
          </a:prstGeom>
        </p:spPr>
        <p:txBody>
          <a:bodyPr vert="horz" wrap="square" lIns="0" tIns="12700" rIns="0" bIns="0" rtlCol="0">
            <a:spAutoFit/>
          </a:bodyPr>
          <a:lstStyle/>
          <a:p>
            <a:pPr marL="12700">
              <a:lnSpc>
                <a:spcPct val="100000"/>
              </a:lnSpc>
              <a:spcBef>
                <a:spcPts val="100"/>
              </a:spcBef>
            </a:pPr>
            <a:r>
              <a:rPr sz="2000" spc="-5" dirty="0"/>
              <a:t>Background </a:t>
            </a:r>
            <a:r>
              <a:rPr sz="2000" dirty="0"/>
              <a:t>and</a:t>
            </a:r>
            <a:r>
              <a:rPr sz="2000" spc="-80" dirty="0"/>
              <a:t> </a:t>
            </a:r>
            <a:r>
              <a:rPr sz="2000" dirty="0"/>
              <a:t>context</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1459" y="1099367"/>
            <a:ext cx="4477909" cy="2977333"/>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892040" y="800100"/>
            <a:ext cx="4057370" cy="3575862"/>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26111" y="4611424"/>
            <a:ext cx="8891780" cy="2045114"/>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solidFill>
            <a:srgbClr val="231F20"/>
          </a:solidFill>
        </p:spPr>
        <p:txBody>
          <a:bodyPr wrap="square" lIns="0" tIns="0" rIns="0" bIns="0" rtlCol="0"/>
          <a:lstStyle/>
          <a:p>
            <a:endParaRPr/>
          </a:p>
        </p:txBody>
      </p:sp>
      <p:sp>
        <p:nvSpPr>
          <p:cNvPr id="6" name="object 6"/>
          <p:cNvSpPr/>
          <p:nvPr/>
        </p:nvSpPr>
        <p:spPr>
          <a:xfrm>
            <a:off x="6350" y="6350"/>
            <a:ext cx="9131300" cy="642620"/>
          </a:xfrm>
          <a:custGeom>
            <a:avLst/>
            <a:gdLst/>
            <a:ahLst/>
            <a:cxnLst/>
            <a:rect l="l" t="t" r="r" b="b"/>
            <a:pathLst>
              <a:path w="9131300" h="642620">
                <a:moveTo>
                  <a:pt x="0" y="642620"/>
                </a:moveTo>
                <a:lnTo>
                  <a:pt x="9131300" y="642620"/>
                </a:lnTo>
                <a:lnTo>
                  <a:pt x="9131300" y="0"/>
                </a:lnTo>
                <a:lnTo>
                  <a:pt x="0" y="0"/>
                </a:lnTo>
                <a:lnTo>
                  <a:pt x="0" y="642620"/>
                </a:lnTo>
                <a:close/>
              </a:path>
            </a:pathLst>
          </a:custGeom>
          <a:ln w="12700">
            <a:solidFill>
              <a:srgbClr val="020302"/>
            </a:solidFill>
          </a:ln>
        </p:spPr>
        <p:txBody>
          <a:bodyPr wrap="square" lIns="0" tIns="0" rIns="0" bIns="0" rtlCol="0"/>
          <a:lstStyle/>
          <a:p>
            <a:endParaRPr/>
          </a:p>
        </p:txBody>
      </p:sp>
      <p:sp>
        <p:nvSpPr>
          <p:cNvPr id="7" name="object 7"/>
          <p:cNvSpPr/>
          <p:nvPr/>
        </p:nvSpPr>
        <p:spPr>
          <a:xfrm>
            <a:off x="252845" y="210308"/>
            <a:ext cx="669925" cy="669925"/>
          </a:xfrm>
          <a:custGeom>
            <a:avLst/>
            <a:gdLst/>
            <a:ahLst/>
            <a:cxnLst/>
            <a:rect l="l" t="t" r="r" b="b"/>
            <a:pathLst>
              <a:path w="669925" h="669925">
                <a:moveTo>
                  <a:pt x="334721" y="0"/>
                </a:moveTo>
                <a:lnTo>
                  <a:pt x="285258" y="3629"/>
                </a:lnTo>
                <a:lnTo>
                  <a:pt x="238049" y="14171"/>
                </a:lnTo>
                <a:lnTo>
                  <a:pt x="193611" y="31109"/>
                </a:lnTo>
                <a:lnTo>
                  <a:pt x="152462" y="53925"/>
                </a:lnTo>
                <a:lnTo>
                  <a:pt x="115119" y="82101"/>
                </a:lnTo>
                <a:lnTo>
                  <a:pt x="82101" y="115119"/>
                </a:lnTo>
                <a:lnTo>
                  <a:pt x="53925" y="152462"/>
                </a:lnTo>
                <a:lnTo>
                  <a:pt x="31109" y="193611"/>
                </a:lnTo>
                <a:lnTo>
                  <a:pt x="14171" y="238049"/>
                </a:lnTo>
                <a:lnTo>
                  <a:pt x="3629" y="285258"/>
                </a:lnTo>
                <a:lnTo>
                  <a:pt x="0" y="334721"/>
                </a:lnTo>
                <a:lnTo>
                  <a:pt x="3629" y="384183"/>
                </a:lnTo>
                <a:lnTo>
                  <a:pt x="14171" y="431393"/>
                </a:lnTo>
                <a:lnTo>
                  <a:pt x="31109" y="475831"/>
                </a:lnTo>
                <a:lnTo>
                  <a:pt x="53925" y="516980"/>
                </a:lnTo>
                <a:lnTo>
                  <a:pt x="82101" y="554322"/>
                </a:lnTo>
                <a:lnTo>
                  <a:pt x="115119" y="587340"/>
                </a:lnTo>
                <a:lnTo>
                  <a:pt x="152462" y="615516"/>
                </a:lnTo>
                <a:lnTo>
                  <a:pt x="193611" y="638332"/>
                </a:lnTo>
                <a:lnTo>
                  <a:pt x="238049" y="655270"/>
                </a:lnTo>
                <a:lnTo>
                  <a:pt x="285258" y="665813"/>
                </a:lnTo>
                <a:lnTo>
                  <a:pt x="334721" y="669442"/>
                </a:lnTo>
                <a:lnTo>
                  <a:pt x="384183" y="665813"/>
                </a:lnTo>
                <a:lnTo>
                  <a:pt x="431393" y="655270"/>
                </a:lnTo>
                <a:lnTo>
                  <a:pt x="475831" y="638332"/>
                </a:lnTo>
                <a:lnTo>
                  <a:pt x="516980" y="615516"/>
                </a:lnTo>
                <a:lnTo>
                  <a:pt x="554322" y="587340"/>
                </a:lnTo>
                <a:lnTo>
                  <a:pt x="587340" y="554322"/>
                </a:lnTo>
                <a:lnTo>
                  <a:pt x="615516" y="516980"/>
                </a:lnTo>
                <a:lnTo>
                  <a:pt x="638332" y="475831"/>
                </a:lnTo>
                <a:lnTo>
                  <a:pt x="655270" y="431393"/>
                </a:lnTo>
                <a:lnTo>
                  <a:pt x="665813" y="384183"/>
                </a:lnTo>
                <a:lnTo>
                  <a:pt x="669442" y="334721"/>
                </a:lnTo>
                <a:lnTo>
                  <a:pt x="665813" y="285258"/>
                </a:lnTo>
                <a:lnTo>
                  <a:pt x="655270" y="238049"/>
                </a:lnTo>
                <a:lnTo>
                  <a:pt x="638332" y="193611"/>
                </a:lnTo>
                <a:lnTo>
                  <a:pt x="615516" y="152462"/>
                </a:lnTo>
                <a:lnTo>
                  <a:pt x="587340" y="115119"/>
                </a:lnTo>
                <a:lnTo>
                  <a:pt x="554322" y="82101"/>
                </a:lnTo>
                <a:lnTo>
                  <a:pt x="516980" y="53925"/>
                </a:lnTo>
                <a:lnTo>
                  <a:pt x="475831" y="31109"/>
                </a:lnTo>
                <a:lnTo>
                  <a:pt x="431393" y="14171"/>
                </a:lnTo>
                <a:lnTo>
                  <a:pt x="384183" y="3629"/>
                </a:lnTo>
                <a:lnTo>
                  <a:pt x="334721" y="0"/>
                </a:lnTo>
                <a:close/>
              </a:path>
            </a:pathLst>
          </a:custGeom>
          <a:solidFill>
            <a:srgbClr val="C8161D"/>
          </a:solidFill>
        </p:spPr>
        <p:txBody>
          <a:bodyPr wrap="square" lIns="0" tIns="0" rIns="0" bIns="0" rtlCol="0"/>
          <a:lstStyle/>
          <a:p>
            <a:endParaRPr/>
          </a:p>
        </p:txBody>
      </p:sp>
      <p:sp>
        <p:nvSpPr>
          <p:cNvPr id="8" name="object 8"/>
          <p:cNvSpPr/>
          <p:nvPr/>
        </p:nvSpPr>
        <p:spPr>
          <a:xfrm>
            <a:off x="468971" y="210399"/>
            <a:ext cx="378460" cy="124460"/>
          </a:xfrm>
          <a:custGeom>
            <a:avLst/>
            <a:gdLst/>
            <a:ahLst/>
            <a:cxnLst/>
            <a:rect l="l" t="t" r="r" b="b"/>
            <a:pathLst>
              <a:path w="378459" h="124460">
                <a:moveTo>
                  <a:pt x="118046" y="0"/>
                </a:moveTo>
                <a:lnTo>
                  <a:pt x="87160" y="1404"/>
                </a:lnTo>
                <a:lnTo>
                  <a:pt x="57118" y="5530"/>
                </a:lnTo>
                <a:lnTo>
                  <a:pt x="28028" y="12247"/>
                </a:lnTo>
                <a:lnTo>
                  <a:pt x="0" y="21424"/>
                </a:lnTo>
                <a:lnTo>
                  <a:pt x="0" y="124002"/>
                </a:lnTo>
                <a:lnTo>
                  <a:pt x="378371" y="124002"/>
                </a:lnTo>
                <a:lnTo>
                  <a:pt x="345059" y="88592"/>
                </a:lnTo>
                <a:lnTo>
                  <a:pt x="306934" y="58286"/>
                </a:lnTo>
                <a:lnTo>
                  <a:pt x="264582" y="33678"/>
                </a:lnTo>
                <a:lnTo>
                  <a:pt x="218591" y="15365"/>
                </a:lnTo>
                <a:lnTo>
                  <a:pt x="169550" y="3940"/>
                </a:lnTo>
                <a:lnTo>
                  <a:pt x="118046" y="0"/>
                </a:lnTo>
                <a:close/>
              </a:path>
            </a:pathLst>
          </a:custGeom>
          <a:solidFill>
            <a:srgbClr val="FFFFFF">
              <a:alpha val="7998"/>
            </a:srgbClr>
          </a:solidFill>
        </p:spPr>
        <p:txBody>
          <a:bodyPr wrap="square" lIns="0" tIns="0" rIns="0" bIns="0" rtlCol="0"/>
          <a:lstStyle/>
          <a:p>
            <a:endParaRPr/>
          </a:p>
        </p:txBody>
      </p:sp>
      <p:sp>
        <p:nvSpPr>
          <p:cNvPr id="9" name="object 9"/>
          <p:cNvSpPr/>
          <p:nvPr/>
        </p:nvSpPr>
        <p:spPr>
          <a:xfrm>
            <a:off x="251458" y="557330"/>
            <a:ext cx="553085" cy="171450"/>
          </a:xfrm>
          <a:custGeom>
            <a:avLst/>
            <a:gdLst/>
            <a:ahLst/>
            <a:cxnLst/>
            <a:rect l="l" t="t" r="r" b="b"/>
            <a:pathLst>
              <a:path w="553085" h="171450">
                <a:moveTo>
                  <a:pt x="553059" y="0"/>
                </a:moveTo>
                <a:lnTo>
                  <a:pt x="0" y="0"/>
                </a:lnTo>
                <a:lnTo>
                  <a:pt x="4721" y="46425"/>
                </a:lnTo>
                <a:lnTo>
                  <a:pt x="15598" y="90743"/>
                </a:lnTo>
                <a:lnTo>
                  <a:pt x="32129" y="132529"/>
                </a:lnTo>
                <a:lnTo>
                  <a:pt x="53809" y="171361"/>
                </a:lnTo>
                <a:lnTo>
                  <a:pt x="553059" y="171361"/>
                </a:lnTo>
                <a:lnTo>
                  <a:pt x="553059" y="0"/>
                </a:lnTo>
                <a:close/>
              </a:path>
            </a:pathLst>
          </a:custGeom>
          <a:solidFill>
            <a:srgbClr val="FFFFFF">
              <a:alpha val="7998"/>
            </a:srgbClr>
          </a:solidFill>
        </p:spPr>
        <p:txBody>
          <a:bodyPr wrap="square" lIns="0" tIns="0" rIns="0" bIns="0" rtlCol="0"/>
          <a:lstStyle/>
          <a:p>
            <a:endParaRPr/>
          </a:p>
        </p:txBody>
      </p:sp>
      <p:sp>
        <p:nvSpPr>
          <p:cNvPr id="10" name="object 10"/>
          <p:cNvSpPr/>
          <p:nvPr/>
        </p:nvSpPr>
        <p:spPr>
          <a:xfrm>
            <a:off x="662237" y="358642"/>
            <a:ext cx="260350" cy="174625"/>
          </a:xfrm>
          <a:custGeom>
            <a:avLst/>
            <a:gdLst/>
            <a:ahLst/>
            <a:cxnLst/>
            <a:rect l="l" t="t" r="r" b="b"/>
            <a:pathLst>
              <a:path w="260350" h="174625">
                <a:moveTo>
                  <a:pt x="202857" y="0"/>
                </a:moveTo>
                <a:lnTo>
                  <a:pt x="0" y="0"/>
                </a:lnTo>
                <a:lnTo>
                  <a:pt x="0" y="174447"/>
                </a:lnTo>
                <a:lnTo>
                  <a:pt x="259765" y="174447"/>
                </a:lnTo>
                <a:lnTo>
                  <a:pt x="254556" y="127021"/>
                </a:lnTo>
                <a:lnTo>
                  <a:pt x="243036" y="81837"/>
                </a:lnTo>
                <a:lnTo>
                  <a:pt x="225654" y="39346"/>
                </a:lnTo>
                <a:lnTo>
                  <a:pt x="202857" y="0"/>
                </a:lnTo>
                <a:close/>
              </a:path>
            </a:pathLst>
          </a:custGeom>
          <a:solidFill>
            <a:srgbClr val="FFFFFF">
              <a:alpha val="7998"/>
            </a:srgbClr>
          </a:solidFill>
        </p:spPr>
        <p:txBody>
          <a:bodyPr wrap="square" lIns="0" tIns="0" rIns="0" bIns="0" rtlCol="0"/>
          <a:lstStyle/>
          <a:p>
            <a:endParaRPr/>
          </a:p>
        </p:txBody>
      </p:sp>
      <p:sp>
        <p:nvSpPr>
          <p:cNvPr id="11" name="object 11"/>
          <p:cNvSpPr/>
          <p:nvPr/>
        </p:nvSpPr>
        <p:spPr>
          <a:xfrm>
            <a:off x="468969" y="557622"/>
            <a:ext cx="453390" cy="324485"/>
          </a:xfrm>
          <a:custGeom>
            <a:avLst/>
            <a:gdLst/>
            <a:ahLst/>
            <a:cxnLst/>
            <a:rect l="l" t="t" r="r" b="b"/>
            <a:pathLst>
              <a:path w="453390" h="324484">
                <a:moveTo>
                  <a:pt x="453313" y="0"/>
                </a:moveTo>
                <a:lnTo>
                  <a:pt x="360070" y="0"/>
                </a:lnTo>
                <a:lnTo>
                  <a:pt x="360070" y="195579"/>
                </a:lnTo>
                <a:lnTo>
                  <a:pt x="0" y="195579"/>
                </a:lnTo>
                <a:lnTo>
                  <a:pt x="0" y="302958"/>
                </a:lnTo>
                <a:lnTo>
                  <a:pt x="28067" y="312133"/>
                </a:lnTo>
                <a:lnTo>
                  <a:pt x="57223" y="318846"/>
                </a:lnTo>
                <a:lnTo>
                  <a:pt x="87278" y="322968"/>
                </a:lnTo>
                <a:lnTo>
                  <a:pt x="118046" y="324370"/>
                </a:lnTo>
                <a:lnTo>
                  <a:pt x="166618" y="320874"/>
                </a:lnTo>
                <a:lnTo>
                  <a:pt x="213039" y="310712"/>
                </a:lnTo>
                <a:lnTo>
                  <a:pt x="256819" y="294373"/>
                </a:lnTo>
                <a:lnTo>
                  <a:pt x="297469" y="272346"/>
                </a:lnTo>
                <a:lnTo>
                  <a:pt x="334501" y="245121"/>
                </a:lnTo>
                <a:lnTo>
                  <a:pt x="367425" y="213187"/>
                </a:lnTo>
                <a:lnTo>
                  <a:pt x="395752" y="177033"/>
                </a:lnTo>
                <a:lnTo>
                  <a:pt x="418994" y="137148"/>
                </a:lnTo>
                <a:lnTo>
                  <a:pt x="436660" y="94021"/>
                </a:lnTo>
                <a:lnTo>
                  <a:pt x="448263" y="48142"/>
                </a:lnTo>
                <a:lnTo>
                  <a:pt x="453313" y="0"/>
                </a:lnTo>
                <a:close/>
              </a:path>
            </a:pathLst>
          </a:custGeom>
          <a:solidFill>
            <a:srgbClr val="FFFFFF">
              <a:alpha val="7998"/>
            </a:srgbClr>
          </a:solidFill>
        </p:spPr>
        <p:txBody>
          <a:bodyPr wrap="square" lIns="0" tIns="0" rIns="0" bIns="0" rtlCol="0"/>
          <a:lstStyle/>
          <a:p>
            <a:endParaRPr/>
          </a:p>
        </p:txBody>
      </p:sp>
      <p:sp>
        <p:nvSpPr>
          <p:cNvPr id="12" name="object 12"/>
          <p:cNvSpPr/>
          <p:nvPr/>
        </p:nvSpPr>
        <p:spPr>
          <a:xfrm>
            <a:off x="251743" y="242252"/>
            <a:ext cx="193040" cy="291465"/>
          </a:xfrm>
          <a:custGeom>
            <a:avLst/>
            <a:gdLst/>
            <a:ahLst/>
            <a:cxnLst/>
            <a:rect l="l" t="t" r="r" b="b"/>
            <a:pathLst>
              <a:path w="193040" h="291465">
                <a:moveTo>
                  <a:pt x="192709" y="0"/>
                </a:moveTo>
                <a:lnTo>
                  <a:pt x="152913" y="22101"/>
                </a:lnTo>
                <a:lnTo>
                  <a:pt x="116675" y="49207"/>
                </a:lnTo>
                <a:lnTo>
                  <a:pt x="84459" y="80850"/>
                </a:lnTo>
                <a:lnTo>
                  <a:pt x="56730" y="116565"/>
                </a:lnTo>
                <a:lnTo>
                  <a:pt x="33955" y="155887"/>
                </a:lnTo>
                <a:lnTo>
                  <a:pt x="16598" y="198351"/>
                </a:lnTo>
                <a:lnTo>
                  <a:pt x="5124" y="243491"/>
                </a:lnTo>
                <a:lnTo>
                  <a:pt x="0" y="290842"/>
                </a:lnTo>
                <a:lnTo>
                  <a:pt x="192709" y="290842"/>
                </a:lnTo>
                <a:lnTo>
                  <a:pt x="192709" y="0"/>
                </a:lnTo>
                <a:close/>
              </a:path>
            </a:pathLst>
          </a:custGeom>
          <a:solidFill>
            <a:srgbClr val="FFFFFF">
              <a:alpha val="7998"/>
            </a:srgbClr>
          </a:solidFill>
        </p:spPr>
        <p:txBody>
          <a:bodyPr wrap="square" lIns="0" tIns="0" rIns="0" bIns="0" rtlCol="0"/>
          <a:lstStyle/>
          <a:p>
            <a:endParaRPr/>
          </a:p>
        </p:txBody>
      </p:sp>
      <p:sp>
        <p:nvSpPr>
          <p:cNvPr id="13" name="object 13"/>
          <p:cNvSpPr txBox="1"/>
          <p:nvPr/>
        </p:nvSpPr>
        <p:spPr>
          <a:xfrm>
            <a:off x="460757" y="246270"/>
            <a:ext cx="254000" cy="559435"/>
          </a:xfrm>
          <a:prstGeom prst="rect">
            <a:avLst/>
          </a:prstGeom>
        </p:spPr>
        <p:txBody>
          <a:bodyPr vert="horz" wrap="square" lIns="0" tIns="12700" rIns="0" bIns="0" rtlCol="0">
            <a:spAutoFit/>
          </a:bodyPr>
          <a:lstStyle/>
          <a:p>
            <a:pPr marL="12700">
              <a:lnSpc>
                <a:spcPct val="100000"/>
              </a:lnSpc>
              <a:spcBef>
                <a:spcPts val="100"/>
              </a:spcBef>
            </a:pPr>
            <a:r>
              <a:rPr sz="3500" dirty="0">
                <a:solidFill>
                  <a:srgbClr val="FFFFFF"/>
                </a:solidFill>
                <a:latin typeface="Myriad Pro"/>
                <a:cs typeface="Myriad Pro"/>
              </a:rPr>
              <a:t>1</a:t>
            </a:r>
            <a:endParaRPr sz="3500">
              <a:latin typeface="Myriad Pro"/>
              <a:cs typeface="Myriad Pro"/>
            </a:endParaRPr>
          </a:p>
        </p:txBody>
      </p:sp>
      <p:sp>
        <p:nvSpPr>
          <p:cNvPr id="14" name="object 14"/>
          <p:cNvSpPr txBox="1">
            <a:spLocks noGrp="1"/>
          </p:cNvSpPr>
          <p:nvPr>
            <p:ph type="title"/>
          </p:nvPr>
        </p:nvSpPr>
        <p:spPr>
          <a:xfrm>
            <a:off x="1075312" y="252512"/>
            <a:ext cx="2085339" cy="330200"/>
          </a:xfrm>
          <a:prstGeom prst="rect">
            <a:avLst/>
          </a:prstGeom>
        </p:spPr>
        <p:txBody>
          <a:bodyPr vert="horz" wrap="square" lIns="0" tIns="12700" rIns="0" bIns="0" rtlCol="0">
            <a:spAutoFit/>
          </a:bodyPr>
          <a:lstStyle/>
          <a:p>
            <a:pPr marL="12700">
              <a:lnSpc>
                <a:spcPct val="100000"/>
              </a:lnSpc>
              <a:spcBef>
                <a:spcPts val="100"/>
              </a:spcBef>
            </a:pPr>
            <a:r>
              <a:rPr sz="2000" dirty="0"/>
              <a:t>Remote</a:t>
            </a:r>
            <a:r>
              <a:rPr sz="2000" spc="-90" dirty="0"/>
              <a:t> </a:t>
            </a:r>
            <a:r>
              <a:rPr sz="2000" dirty="0"/>
              <a:t>mapping</a:t>
            </a:r>
            <a:endParaRPr sz="20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3319</TotalTime>
  <Words>2545</Words>
  <Application>Microsoft Macintosh PowerPoint</Application>
  <PresentationFormat>On-screen Show (4:3)</PresentationFormat>
  <Paragraphs>152</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Avenir</vt:lpstr>
      <vt:lpstr>Calibri</vt:lpstr>
      <vt:lpstr>Helvetica</vt:lpstr>
      <vt:lpstr>Montserrat</vt:lpstr>
      <vt:lpstr>Myriad Pro</vt:lpstr>
      <vt:lpstr>Office Theme</vt:lpstr>
      <vt:lpstr>Missing Maps</vt:lpstr>
      <vt:lpstr>Background and context</vt:lpstr>
      <vt:lpstr>Background and context</vt:lpstr>
      <vt:lpstr>Background and context</vt:lpstr>
      <vt:lpstr>Background and context</vt:lpstr>
      <vt:lpstr>PowerPoint Presentation</vt:lpstr>
      <vt:lpstr>Background and context</vt:lpstr>
      <vt:lpstr>Background and context</vt:lpstr>
      <vt:lpstr>Remote mapping</vt:lpstr>
      <vt:lpstr>Remote mapping</vt:lpstr>
      <vt:lpstr>Field mapping</vt:lpstr>
      <vt:lpstr>Field mapping</vt:lpstr>
      <vt:lpstr>Field mapping</vt:lpstr>
      <vt:lpstr>Outputs</vt:lpstr>
      <vt:lpstr>Outputs</vt:lpstr>
      <vt:lpstr>Outputs</vt:lpstr>
      <vt:lpstr>Outputs</vt:lpstr>
      <vt:lpstr>PowerPoint Presentation</vt:lpstr>
      <vt:lpstr>PowerPoint Presentation</vt:lpstr>
      <vt:lpstr>Future directions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Missing Maps</dc:title>
  <cp:lastModifiedBy>Levine, Rachel</cp:lastModifiedBy>
  <cp:revision>20</cp:revision>
  <dcterms:created xsi:type="dcterms:W3CDTF">2020-01-02T16:23:11Z</dcterms:created>
  <dcterms:modified xsi:type="dcterms:W3CDTF">2020-06-11T14:56:31Z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2020-01-02T00:00:00Z</vt:filetime>
  </property>
  <property fmtid="{D5CDD505-2E9C-101B-9397-08002B2CF9AE}" pid="3" name="Creator">
    <vt:lpwstr>Adobe InDesign 15.0 (Macintosh)</vt:lpwstr>
  </property>
  <property fmtid="{D5CDD505-2E9C-101B-9397-08002B2CF9AE}" pid="4" name="LastSaved">
    <vt:filetime>2020-01-02T00:00:00Z</vt:filetime>
  </property>
</Properties>
</file>